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4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352" r:id="rId3"/>
    <p:sldId id="399" r:id="rId4"/>
    <p:sldId id="402" r:id="rId5"/>
    <p:sldId id="400" r:id="rId6"/>
    <p:sldId id="424" r:id="rId7"/>
    <p:sldId id="403" r:id="rId8"/>
    <p:sldId id="414" r:id="rId9"/>
    <p:sldId id="415" r:id="rId10"/>
    <p:sldId id="419" r:id="rId11"/>
    <p:sldId id="408" r:id="rId12"/>
    <p:sldId id="409" r:id="rId13"/>
    <p:sldId id="410" r:id="rId14"/>
    <p:sldId id="411" r:id="rId15"/>
    <p:sldId id="292" r:id="rId16"/>
    <p:sldId id="294" r:id="rId17"/>
    <p:sldId id="353" r:id="rId18"/>
    <p:sldId id="354" r:id="rId19"/>
    <p:sldId id="355" r:id="rId20"/>
    <p:sldId id="356" r:id="rId21"/>
    <p:sldId id="360" r:id="rId22"/>
    <p:sldId id="361" r:id="rId23"/>
    <p:sldId id="362" r:id="rId24"/>
    <p:sldId id="423" r:id="rId25"/>
    <p:sldId id="394" r:id="rId26"/>
    <p:sldId id="395" r:id="rId27"/>
    <p:sldId id="396" r:id="rId28"/>
    <p:sldId id="397" r:id="rId29"/>
    <p:sldId id="398" r:id="rId30"/>
    <p:sldId id="421" r:id="rId31"/>
    <p:sldId id="420" r:id="rId32"/>
    <p:sldId id="413" r:id="rId33"/>
    <p:sldId id="340" r:id="rId34"/>
    <p:sldId id="418" r:id="rId35"/>
    <p:sldId id="287" r:id="rId36"/>
    <p:sldId id="260" r:id="rId37"/>
    <p:sldId id="274" r:id="rId38"/>
    <p:sldId id="275" r:id="rId39"/>
    <p:sldId id="416" r:id="rId40"/>
    <p:sldId id="271" r:id="rId41"/>
    <p:sldId id="272" r:id="rId42"/>
    <p:sldId id="417" r:id="rId43"/>
    <p:sldId id="278" r:id="rId44"/>
    <p:sldId id="288" r:id="rId45"/>
    <p:sldId id="422" r:id="rId4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4" autoAdjust="0"/>
    <p:restoredTop sz="94660"/>
  </p:normalViewPr>
  <p:slideViewPr>
    <p:cSldViewPr>
      <p:cViewPr varScale="1">
        <p:scale>
          <a:sx n="104" d="100"/>
          <a:sy n="104" d="100"/>
        </p:scale>
        <p:origin x="11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2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C60BF8B-97AB-4A53-9F78-A7F07334B391}" type="datetimeFigureOut">
              <a:rPr lang="en-US" smtClean="0"/>
              <a:t>8/30/2016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B3A2FF9-3611-4C5C-8DE9-D09E3BF678B7}" type="slidenum">
              <a:rPr lang="en-US" smtClean="0"/>
              <a:t>‹#›</a:t>
            </a:fld>
            <a:endParaRPr lang="en-US"/>
          </a:p>
        </p:txBody>
      </p:sp>
    </p:spTree>
    <p:extLst>
      <p:ext uri="{BB962C8B-B14F-4D97-AF65-F5344CB8AC3E}">
        <p14:creationId xmlns:p14="http://schemas.microsoft.com/office/powerpoint/2010/main" val="149990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2FF9-3611-4C5C-8DE9-D09E3BF678B7}" type="slidenum">
              <a:rPr lang="en-US" smtClean="0"/>
              <a:t>16</a:t>
            </a:fld>
            <a:endParaRPr lang="en-US"/>
          </a:p>
        </p:txBody>
      </p:sp>
    </p:spTree>
    <p:extLst>
      <p:ext uri="{BB962C8B-B14F-4D97-AF65-F5344CB8AC3E}">
        <p14:creationId xmlns:p14="http://schemas.microsoft.com/office/powerpoint/2010/main" val="47244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045B2-5CA9-429B-A16A-2B7F2DA48A8A}"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168801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045B2-5CA9-429B-A16A-2B7F2DA48A8A}"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371848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045B2-5CA9-429B-A16A-2B7F2DA48A8A}"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166291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045B2-5CA9-429B-A16A-2B7F2DA48A8A}"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293181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045B2-5CA9-429B-A16A-2B7F2DA48A8A}"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4411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045B2-5CA9-429B-A16A-2B7F2DA48A8A}"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161566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045B2-5CA9-429B-A16A-2B7F2DA48A8A}" type="datetimeFigureOut">
              <a:rPr lang="en-US" smtClean="0"/>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87401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045B2-5CA9-429B-A16A-2B7F2DA48A8A}"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308695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045B2-5CA9-429B-A16A-2B7F2DA48A8A}" type="datetimeFigureOut">
              <a:rPr lang="en-US" smtClean="0"/>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290053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045B2-5CA9-429B-A16A-2B7F2DA48A8A}"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33048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045B2-5CA9-429B-A16A-2B7F2DA48A8A}"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78CA9-8D64-4B4D-919C-29C341F42850}" type="slidenum">
              <a:rPr lang="en-US" smtClean="0"/>
              <a:t>‹#›</a:t>
            </a:fld>
            <a:endParaRPr lang="en-US"/>
          </a:p>
        </p:txBody>
      </p:sp>
    </p:spTree>
    <p:extLst>
      <p:ext uri="{BB962C8B-B14F-4D97-AF65-F5344CB8AC3E}">
        <p14:creationId xmlns:p14="http://schemas.microsoft.com/office/powerpoint/2010/main" val="306763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045B2-5CA9-429B-A16A-2B7F2DA48A8A}" type="datetimeFigureOut">
              <a:rPr lang="en-US" smtClean="0"/>
              <a:t>8/30/2016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78CA9-8D64-4B4D-919C-29C341F42850}" type="slidenum">
              <a:rPr lang="en-US" smtClean="0"/>
              <a:t>‹#›</a:t>
            </a:fld>
            <a:endParaRPr lang="en-US"/>
          </a:p>
        </p:txBody>
      </p:sp>
    </p:spTree>
    <p:extLst>
      <p:ext uri="{BB962C8B-B14F-4D97-AF65-F5344CB8AC3E}">
        <p14:creationId xmlns:p14="http://schemas.microsoft.com/office/powerpoint/2010/main" val="352388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0CAcQjRxqFQoTCLi9na7xksgCFUqLDQod_s8NVA&amp;url=http://www.techradar.com/au/news/computing/apple/how-to-delete-locked-files-on-mac-1299435&amp;bvm=bv.103627116,d.eXY&amp;psig=AFQjCNFf8Fi4wdoT6VVTcWsJCGDqYLQxRA&amp;ust=1443294554727584"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CAcQjRxqFQoTCPShyaGg4sYCFYLzgAodYmUAXQ&amp;url=http://www.macu.edu/academics/registrar.html&amp;ei=hQCpVbTLE4LngwTiyoHoBQ&amp;bvm=bv.97949915,d.eXY&amp;psig=AFQjCNHenizHVF1omgpjtMvi1P37r9lQ5g&amp;ust=143722547357913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CAcQjRxqFQoTCPShyaGg4sYCFYLzgAodYmUAXQ&amp;url=http://www.macu.edu/academics/registrar.html&amp;ei=hQCpVbTLE4LngwTiyoHoBQ&amp;bvm=bv.97949915,d.eXY&amp;psig=AFQjCNHenizHVF1omgpjtMvi1P37r9lQ5g&amp;ust=143722547357913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CAcQjRxqFQoTCPShyaGg4sYCFYLzgAodYmUAXQ&amp;url=http://www.macu.edu/academics/registrar.html&amp;ei=hQCpVbTLE4LngwTiyoHoBQ&amp;bvm=bv.97949915,d.eXY&amp;psig=AFQjCNHenizHVF1omgpjtMvi1P37r9lQ5g&amp;ust=143722547357913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CAcQjRxqFQoTCPShyaGg4sYCFYLzgAodYmUAXQ&amp;url=http://www.macu.edu/academics/registrar.html&amp;ei=hQCpVbTLE4LngwTiyoHoBQ&amp;bvm=bv.97949915,d.eXY&amp;psig=AFQjCNHenizHVF1omgpjtMvi1P37r9lQ5g&amp;ust=143722547357913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cfr.gov/cgi-bin/retrieveECFR?gp=&amp;SID=8a81982314728918a77bb1e62d0f4a69&amp;mc=true&amp;n=pt34.1.99&amp;r=PART&amp;ty=HTML" TargetMode="External"/><Relationship Id="rId2" Type="http://schemas.openxmlformats.org/officeDocument/2006/relationships/hyperlink" Target="http://www.ecfr.gov/cgi-bin/text-idx?SID=138be437814a06cb4fc9af50b3a338af&amp;mc=true&amp;node=pt34.1.99&amp;rgn=div5" TargetMode="Externa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hyperlink" Target="http://www.ecfr.gov/cgi-bin/text-idx?SID=138be437814a06cb4fc9af50b3a338af&amp;mc=true&amp;node=pt34.1.99&amp;rgn=div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ecfr.gov/cgi-bin/retrieveECFR?gp=&amp;SID=8a81982314728918a77bb1e62d0f4a69&amp;mc=true&amp;n=pt34.1.99&amp;r=PART&amp;ty=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amilypolicy.ed.gov/ppra" TargetMode="External"/><Relationship Id="rId2" Type="http://schemas.openxmlformats.org/officeDocument/2006/relationships/hyperlink" Target="http://www.ecfr.gov/cgi-bin/text-idx?SID=2af0bccabb558196102cbef1489d007f&amp;mc=true&amp;node=pt34.1.99&amp;rgn=div5"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ecfr.gov/cgi-bin/text-idx?SID=4939e77c77a1a1a08c1cbf905fc4b409&amp;node=16:1.0.1.3.36&amp;rgn=div5" TargetMode="External"/><Relationship Id="rId4" Type="http://schemas.openxmlformats.org/officeDocument/2006/relationships/hyperlink" Target="http://www.ecfr.gov/cgi-bin/text-idx?SID=1128e88eca5743cc583ab918b312eb29&amp;mc=true&amp;tpl=/ecfrbrowse/Title34/34cfr300_main_02.tp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ptac.ed.gov/sites/default/files/FERPA%20Exceptions_HANDOUT_horizontal_0.pdf"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ecfr.gov/cgi-bin/retrieveECFR?gp=&amp;SID=8a81982314728918a77bb1e62d0f4a69&amp;mc=true&amp;n=pt34.2.300&amp;r=PART&amp;ty=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nces.ed.gov/pubsearch/pubsinfo.asp?pubid=2016096"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hyperlink" Target="http://www.lexisnexis.com/hottopics/gacode/Default.as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google.com/url?sa=i&amp;rct=j&amp;q=&amp;esrc=s&amp;source=images&amp;cd=&amp;cad=rja&amp;uact=8&amp;ved=0ahUKEwj-3dDCpdnKAhWKcz4KHf8GBMQQjRwIBw&amp;url=http://lgmontessori.com/links-to-parents/&amp;bvm=bv.113034660,d.cWw&amp;psig=AFQjCNEFxXXr51z49vx8-6Km0Fi7Xv3Ctg&amp;ust=145450979013043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adoe.org/Technology-Services/Data-Collections/Pages/Georgia%20Student%20Data%20Privacy,%20Accessibility,%20and%20Transparency%20Act.aspx"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ecfr.gov/cgi-bin/retrieveECFR?gp=&amp;SID=dd45308b131bc1b987a98e8a8dd5b8d9&amp;mc=true&amp;r=SECTION&amp;n=se34.1.98_14"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odel%20Policies%20Created%20for%20Local%20Education%20Agencies"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hyperlink" Target="http://www.gadoe.org/Technology-Services/Data-Collections/Pages/Data-Collection-Overview.aspx" TargetMode="External"/><Relationship Id="rId2" Type="http://schemas.openxmlformats.org/officeDocument/2006/relationships/hyperlink" Target="http://www.gadoe.org/Technology-Services/Data-Collections/Pages/Georgia%20Student%20Data%20Privacy,%20Accessibility,%20and%20Transparency%20Act.asp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ecfr.gov/cgi-bin/retrieveECFR?gp=&amp;SID=dd45308b131bc1b987a98e8a8dd5b8d9&amp;mc=true&amp;r=SECTION&amp;n=se34.1.98_1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ecfr.gov/cgi-bin/text-idx?SID=4939e77c77a1a1a08c1cbf905fc4b409&amp;node=16:1.0.1.3.36&amp;rgn=div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ecfr.gov/cgi-bin/text-idx?SID=4939e77c77a1a1a08c1cbf905fc4b409&amp;node=16:1.0.1.3.36&amp;rgn=div5"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609600"/>
            <a:ext cx="6781800" cy="2209800"/>
          </a:xfrm>
        </p:spPr>
        <p:txBody>
          <a:bodyPr>
            <a:normAutofit/>
          </a:bodyPr>
          <a:lstStyle/>
          <a:p>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 Data Privacy:</a:t>
            </a:r>
            <a:b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Basics</a:t>
            </a:r>
            <a:endPar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685800" y="5410200"/>
            <a:ext cx="7772400" cy="1143000"/>
          </a:xfrm>
        </p:spPr>
        <p:txBody>
          <a:bodyPr>
            <a:normAutofit lnSpcReduction="10000"/>
          </a:bodyPr>
          <a:lstStyle/>
          <a:p>
            <a:pPr algn="l"/>
            <a:endParaRPr lang="en-US" b="1" i="1" spc="50" dirty="0" smtClean="0">
              <a:ln w="13500">
                <a:solidFill>
                  <a:schemeClr val="accent1">
                    <a:shade val="2500"/>
                    <a:alpha val="6500"/>
                  </a:schemeClr>
                </a:solidFill>
                <a:prstDash val="solid"/>
              </a:ln>
              <a:solidFill>
                <a:schemeClr val="accent1">
                  <a:lumMod val="40000"/>
                  <a:lumOff val="60000"/>
                  <a:alpha val="95000"/>
                </a:schemeClr>
              </a:solidFill>
              <a:effectLst>
                <a:innerShdw blurRad="50900" dist="38500" dir="13500000">
                  <a:srgbClr val="000000">
                    <a:alpha val="60000"/>
                  </a:srgbClr>
                </a:innerShdw>
              </a:effectLst>
            </a:endParaRPr>
          </a:p>
          <a:p>
            <a:pPr algn="l"/>
            <a:r>
              <a:rPr lang="en-US" b="1" i="1" spc="50" dirty="0" smtClean="0">
                <a:ln w="13500">
                  <a:solidFill>
                    <a:schemeClr val="accent1">
                      <a:shade val="2500"/>
                      <a:alpha val="6500"/>
                    </a:schemeClr>
                  </a:solidFill>
                  <a:prstDash val="solid"/>
                </a:ln>
                <a:solidFill>
                  <a:schemeClr val="accent1">
                    <a:lumMod val="40000"/>
                    <a:lumOff val="60000"/>
                    <a:alpha val="95000"/>
                  </a:schemeClr>
                </a:solidFill>
                <a:effectLst>
                  <a:innerShdw blurRad="50900" dist="38500" dir="13500000">
                    <a:srgbClr val="000000">
                      <a:alpha val="60000"/>
                    </a:srgbClr>
                  </a:innerShdw>
                </a:effectLst>
              </a:rPr>
              <a:t>Levette Williams –  Chief Privacy Officer</a:t>
            </a:r>
          </a:p>
        </p:txBody>
      </p:sp>
      <p:pic>
        <p:nvPicPr>
          <p:cNvPr id="5" name="irc_mi" descr="http://cdn.mos.techradar.com/art/MacLifeWebContent/HowToDeleteLockedFiles/delete_locked_files-970-80.jpg">
            <a:hlinkClick r:id="rId2"/>
          </p:cNvPr>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3445" r="12238"/>
          <a:stretch/>
        </p:blipFill>
        <p:spPr bwMode="auto">
          <a:xfrm>
            <a:off x="533400" y="4267200"/>
            <a:ext cx="1676400" cy="1296154"/>
          </a:xfrm>
          <a:prstGeom prst="rect">
            <a:avLst/>
          </a:prstGeom>
          <a:noFill/>
          <a:ln>
            <a:noFill/>
          </a:ln>
        </p:spPr>
      </p:pic>
      <p:pic>
        <p:nvPicPr>
          <p:cNvPr id="6" name="Picture 4" descr="http://backgrounds-free.com/highresolution/l_239.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04053"/>
            <a:ext cx="9144000" cy="37775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backgrounds-free.com/highresolution/l_239.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371600"/>
            <a:ext cx="9144000" cy="37775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7" y="13790"/>
            <a:ext cx="1780032" cy="1132703"/>
          </a:xfrm>
          <a:prstGeom prst="rect">
            <a:avLst/>
          </a:prstGeom>
        </p:spPr>
      </p:pic>
    </p:spTree>
    <p:extLst>
      <p:ext uri="{BB962C8B-B14F-4D97-AF65-F5344CB8AC3E}">
        <p14:creationId xmlns:p14="http://schemas.microsoft.com/office/powerpoint/2010/main" val="23535490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scene3d>
            <a:camera prst="orthographicFront"/>
            <a:lightRig rig="threePt" dir="t"/>
          </a:scene3d>
          <a:sp3d>
            <a:bevelT prst="relaxedInset"/>
          </a:sp3d>
        </p:spPr>
        <p:txBody>
          <a:bodyPr>
            <a:noAutofit/>
          </a:bodyPr>
          <a:lstStyle/>
          <a:p>
            <a:r>
              <a:rPr lang="en-US" sz="3200" dirty="0">
                <a:ln w="1905"/>
                <a:solidFill>
                  <a:schemeClr val="accent2">
                    <a:lumMod val="75000"/>
                  </a:schemeClr>
                </a:solidFill>
                <a:effectLst>
                  <a:innerShdw blurRad="69850" dist="43180" dir="5400000">
                    <a:srgbClr val="000000">
                      <a:alpha val="65000"/>
                    </a:srgbClr>
                  </a:innerShdw>
                </a:effectLst>
                <a:latin typeface="Calibri" pitchFamily="34" charset="0"/>
              </a:rPr>
              <a:t>FERPA – Family Education Rights and Privacy</a:t>
            </a:r>
            <a:endParaRPr lang="en-US" sz="3200" dirty="0">
              <a:solidFill>
                <a:schemeClr val="accent2">
                  <a:lumMod val="75000"/>
                </a:schemeClr>
              </a:solidFill>
            </a:endParaRPr>
          </a:p>
        </p:txBody>
      </p:sp>
      <p:sp>
        <p:nvSpPr>
          <p:cNvPr id="3" name="Content Placeholder 2"/>
          <p:cNvSpPr>
            <a:spLocks noGrp="1"/>
          </p:cNvSpPr>
          <p:nvPr>
            <p:ph idx="1"/>
          </p:nvPr>
        </p:nvSpPr>
        <p:spPr/>
        <p:txBody>
          <a:bodyPr>
            <a:normAutofit fontScale="85000" lnSpcReduction="10000"/>
          </a:bodyPr>
          <a:lstStyle/>
          <a:p>
            <a:r>
              <a:rPr lang="en-US" b="1" i="1" u="sng" dirty="0"/>
              <a:t>Parent</a:t>
            </a:r>
            <a:r>
              <a:rPr lang="en-US" dirty="0"/>
              <a:t> means a parent of a student and includes a natural parent, a guardian, or an individual acting as a parent in the absence of a parent or a guardian</a:t>
            </a:r>
            <a:endParaRPr lang="en-US" i="1" dirty="0" smtClean="0"/>
          </a:p>
          <a:p>
            <a:r>
              <a:rPr lang="en-US" b="1" i="1" u="sng" dirty="0" smtClean="0"/>
              <a:t>Eligible </a:t>
            </a:r>
            <a:r>
              <a:rPr lang="en-US" b="1" i="1" u="sng" dirty="0"/>
              <a:t>student</a:t>
            </a:r>
            <a:r>
              <a:rPr lang="en-US" dirty="0"/>
              <a:t> means a student who has reached 18 years of age or is attending an institution of postsecondary education.</a:t>
            </a:r>
            <a:endParaRPr lang="en-US" dirty="0" smtClean="0">
              <a:latin typeface="Calibri" pitchFamily="34" charset="0"/>
            </a:endParaRPr>
          </a:p>
          <a:p>
            <a:r>
              <a:rPr lang="en-US" dirty="0" smtClean="0">
                <a:latin typeface="Calibri" pitchFamily="34" charset="0"/>
              </a:rPr>
              <a:t>Once </a:t>
            </a:r>
            <a:r>
              <a:rPr lang="en-US" dirty="0">
                <a:latin typeface="Calibri" pitchFamily="34" charset="0"/>
              </a:rPr>
              <a:t>a student reaches 18 years of age or attends a postsecondary institution, he or she becomes an "eligible student," and all rights formerly given to parents under FERPA transfer to the student</a:t>
            </a:r>
            <a:endParaRPr lang="en-US" dirty="0"/>
          </a:p>
        </p:txBody>
      </p:sp>
      <p:pic>
        <p:nvPicPr>
          <p:cNvPr id="5" name="irc_mi" descr="http://www.macu.edu/assets/files/images/block-images/academics/registrar-ferpa.jpg">
            <a:hlinkClick r:id="rId2"/>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5486400"/>
            <a:ext cx="1262270" cy="1073426"/>
          </a:xfrm>
          <a:prstGeom prst="rect">
            <a:avLst/>
          </a:prstGeom>
          <a:noFill/>
          <a:ln>
            <a:noFill/>
          </a:ln>
        </p:spPr>
      </p:pic>
    </p:spTree>
    <p:extLst>
      <p:ext uri="{BB962C8B-B14F-4D97-AF65-F5344CB8AC3E}">
        <p14:creationId xmlns:p14="http://schemas.microsoft.com/office/powerpoint/2010/main" val="2376476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43000"/>
          </a:xfrm>
          <a:solidFill>
            <a:schemeClr val="accent2">
              <a:lumMod val="60000"/>
              <a:lumOff val="40000"/>
            </a:schemeClr>
          </a:solidFill>
          <a:ln w="28575">
            <a:solidFill>
              <a:schemeClr val="tx1"/>
            </a:solidFill>
          </a:ln>
          <a:scene3d>
            <a:camera prst="orthographicFront"/>
            <a:lightRig rig="threePt" dir="t"/>
          </a:scene3d>
          <a:sp3d>
            <a:bevelT prst="relaxedInset"/>
          </a:sp3d>
        </p:spPr>
        <p:txBody>
          <a:bodyPr>
            <a:normAutofit fontScale="90000"/>
          </a:bodyPr>
          <a:lstStyle/>
          <a:p>
            <a:r>
              <a:rPr lang="en-US" sz="3600" dirty="0" smtClean="0">
                <a:ln w="1905"/>
                <a:solidFill>
                  <a:srgbClr val="008000"/>
                </a:solidFill>
                <a:effectLst>
                  <a:innerShdw blurRad="69850" dist="43180" dir="5400000">
                    <a:srgbClr val="000000">
                      <a:alpha val="65000"/>
                    </a:srgbClr>
                  </a:innerShdw>
                </a:effectLst>
                <a:latin typeface="Calibri" pitchFamily="34" charset="0"/>
              </a:rPr>
              <a:t/>
            </a:r>
            <a:br>
              <a:rPr lang="en-US" sz="3600" dirty="0" smtClean="0">
                <a:ln w="1905"/>
                <a:solidFill>
                  <a:srgbClr val="008000"/>
                </a:solidFill>
                <a:effectLst>
                  <a:innerShdw blurRad="69850" dist="43180" dir="5400000">
                    <a:srgbClr val="000000">
                      <a:alpha val="65000"/>
                    </a:srgbClr>
                  </a:innerShdw>
                </a:effectLst>
                <a:latin typeface="Calibri" pitchFamily="34" charset="0"/>
              </a:rPr>
            </a:br>
            <a:r>
              <a:rPr lang="en-US" sz="3600" dirty="0" smtClean="0">
                <a:ln w="1905"/>
                <a:solidFill>
                  <a:schemeClr val="accent2">
                    <a:lumMod val="75000"/>
                  </a:schemeClr>
                </a:solidFill>
                <a:effectLst>
                  <a:innerShdw blurRad="69850" dist="43180" dir="5400000">
                    <a:srgbClr val="000000">
                      <a:alpha val="65000"/>
                    </a:srgbClr>
                  </a:innerShdw>
                </a:effectLst>
                <a:latin typeface="Calibri" pitchFamily="34" charset="0"/>
              </a:rPr>
              <a:t>FERPA </a:t>
            </a:r>
            <a:r>
              <a:rPr lang="en-US" sz="3600" dirty="0">
                <a:ln w="1905"/>
                <a:solidFill>
                  <a:schemeClr val="accent2">
                    <a:lumMod val="75000"/>
                  </a:schemeClr>
                </a:solidFill>
                <a:effectLst>
                  <a:innerShdw blurRad="69850" dist="43180" dir="5400000">
                    <a:srgbClr val="000000">
                      <a:alpha val="65000"/>
                    </a:srgbClr>
                  </a:innerShdw>
                </a:effectLst>
                <a:latin typeface="Calibri" pitchFamily="34" charset="0"/>
              </a:rPr>
              <a:t>– Family Education Rights and Privacy</a:t>
            </a:r>
            <a:r>
              <a:rPr lang="en-US" dirty="0">
                <a:ln w="1905"/>
                <a:solidFill>
                  <a:srgbClr val="008000"/>
                </a:solidFill>
                <a:effectLst>
                  <a:innerShdw blurRad="69850" dist="43180" dir="5400000">
                    <a:srgbClr val="000000">
                      <a:alpha val="65000"/>
                    </a:srgbClr>
                  </a:innerShdw>
                </a:effectLst>
                <a:latin typeface="Calibri" pitchFamily="34" charset="0"/>
              </a:rPr>
              <a:t/>
            </a:r>
            <a:br>
              <a:rPr lang="en-US" dirty="0">
                <a:ln w="1905"/>
                <a:solidFill>
                  <a:srgbClr val="008000"/>
                </a:solidFill>
                <a:effectLst>
                  <a:innerShdw blurRad="69850" dist="43180" dir="5400000">
                    <a:srgbClr val="000000">
                      <a:alpha val="65000"/>
                    </a:srgbClr>
                  </a:innerShdw>
                </a:effectLst>
                <a:latin typeface="Calibri" pitchFamily="34" charset="0"/>
              </a:rPr>
            </a:br>
            <a:endParaRPr lang="en-US" dirty="0"/>
          </a:p>
        </p:txBody>
      </p:sp>
      <p:sp>
        <p:nvSpPr>
          <p:cNvPr id="3" name="Content Placeholder 2"/>
          <p:cNvSpPr>
            <a:spLocks noGrp="1"/>
          </p:cNvSpPr>
          <p:nvPr>
            <p:ph idx="1"/>
          </p:nvPr>
        </p:nvSpPr>
        <p:spPr>
          <a:xfrm>
            <a:off x="685800" y="1447800"/>
            <a:ext cx="8153400" cy="5334000"/>
          </a:xfrm>
        </p:spPr>
        <p:txBody>
          <a:bodyPr/>
          <a:lstStyle/>
          <a:p>
            <a:endParaRPr lang="en-US" sz="1000" b="1" dirty="0"/>
          </a:p>
          <a:p>
            <a:r>
              <a:rPr lang="en-US" sz="2400" dirty="0">
                <a:latin typeface="Calibri" pitchFamily="34" charset="0"/>
              </a:rPr>
              <a:t>FERPA is a Federal law that is administered by the Family Policy Compliance Office </a:t>
            </a:r>
            <a:r>
              <a:rPr lang="en-US" sz="2400" dirty="0" smtClean="0">
                <a:latin typeface="Calibri" pitchFamily="34" charset="0"/>
              </a:rPr>
              <a:t>(FPCO) in the </a:t>
            </a:r>
            <a:r>
              <a:rPr lang="en-US" sz="2400" dirty="0">
                <a:latin typeface="Calibri" pitchFamily="34" charset="0"/>
              </a:rPr>
              <a:t>U.S. Department of Education </a:t>
            </a:r>
            <a:r>
              <a:rPr lang="en-US" sz="2400" dirty="0" smtClean="0">
                <a:latin typeface="Calibri" pitchFamily="34" charset="0"/>
              </a:rPr>
              <a:t>(USDOE).</a:t>
            </a:r>
          </a:p>
          <a:p>
            <a:r>
              <a:rPr lang="en-US" sz="2400" dirty="0"/>
              <a:t>A federal law designed to protect the privacy of student education records and to allow parents and/or legal guardians and eligible student’s access to the student’s education record</a:t>
            </a:r>
            <a:r>
              <a:rPr lang="en-US" sz="2400" dirty="0" smtClean="0"/>
              <a:t>.</a:t>
            </a:r>
            <a:r>
              <a:rPr lang="en-US" sz="2400" dirty="0">
                <a:latin typeface="Calibri" pitchFamily="34" charset="0"/>
              </a:rPr>
              <a:t> </a:t>
            </a:r>
            <a:endParaRPr lang="en-US" sz="2400" dirty="0" smtClean="0">
              <a:latin typeface="Calibri" pitchFamily="34" charset="0"/>
            </a:endParaRPr>
          </a:p>
          <a:p>
            <a:r>
              <a:rPr lang="en-US" sz="2400" dirty="0" smtClean="0">
                <a:latin typeface="Calibri" pitchFamily="34" charset="0"/>
              </a:rPr>
              <a:t>FERPA </a:t>
            </a:r>
            <a:r>
              <a:rPr lang="en-US" sz="2400" dirty="0">
                <a:latin typeface="Calibri" pitchFamily="34" charset="0"/>
              </a:rPr>
              <a:t>applies to all educational agencies and institutions (e.g., schools) that receive funding under any program administered by the </a:t>
            </a:r>
            <a:r>
              <a:rPr lang="en-US" sz="2400" dirty="0" smtClean="0">
                <a:latin typeface="Calibri" pitchFamily="34" charset="0"/>
              </a:rPr>
              <a:t>USDOE.</a:t>
            </a:r>
            <a:endParaRPr lang="en-US" sz="2400" dirty="0"/>
          </a:p>
        </p:txBody>
      </p:sp>
      <p:pic>
        <p:nvPicPr>
          <p:cNvPr id="4" name="irc_mi" descr="http://www.macu.edu/assets/files/images/block-images/academics/registrar-ferpa.jpg">
            <a:hlinkClick r:id="rId2"/>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5486400"/>
            <a:ext cx="1262270" cy="1073426"/>
          </a:xfrm>
          <a:prstGeom prst="rect">
            <a:avLst/>
          </a:prstGeom>
          <a:noFill/>
          <a:ln>
            <a:noFill/>
          </a:ln>
        </p:spPr>
      </p:pic>
    </p:spTree>
    <p:extLst>
      <p:ext uri="{BB962C8B-B14F-4D97-AF65-F5344CB8AC3E}">
        <p14:creationId xmlns:p14="http://schemas.microsoft.com/office/powerpoint/2010/main" val="1137564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143000"/>
          </a:xfrm>
          <a:solidFill>
            <a:schemeClr val="accent2">
              <a:lumMod val="60000"/>
              <a:lumOff val="40000"/>
            </a:schemeClr>
          </a:solidFill>
          <a:ln w="28575">
            <a:solidFill>
              <a:schemeClr val="tx1"/>
            </a:solidFill>
          </a:ln>
          <a:scene3d>
            <a:camera prst="orthographicFront"/>
            <a:lightRig rig="threePt" dir="t"/>
          </a:scene3d>
          <a:sp3d>
            <a:bevelT prst="relaxedInset"/>
          </a:sp3d>
        </p:spPr>
        <p:txBody>
          <a:bodyPr/>
          <a:lstStyle/>
          <a:p>
            <a:r>
              <a:rPr lang="en-US" dirty="0" smtClean="0">
                <a:solidFill>
                  <a:schemeClr val="accent2">
                    <a:lumMod val="75000"/>
                  </a:schemeClr>
                </a:solidFill>
                <a:latin typeface="Calibri" pitchFamily="34" charset="0"/>
              </a:rPr>
              <a:t>FERPA - Parental</a:t>
            </a:r>
            <a:r>
              <a:rPr lang="en-US" dirty="0" smtClean="0">
                <a:solidFill>
                  <a:schemeClr val="accent2">
                    <a:lumMod val="75000"/>
                  </a:schemeClr>
                </a:solidFill>
              </a:rPr>
              <a:t> </a:t>
            </a:r>
            <a:r>
              <a:rPr lang="en-US" dirty="0" smtClean="0">
                <a:solidFill>
                  <a:schemeClr val="accent2">
                    <a:lumMod val="75000"/>
                  </a:schemeClr>
                </a:solidFill>
                <a:latin typeface="Calibri" pitchFamily="34" charset="0"/>
              </a:rPr>
              <a:t>Rights</a:t>
            </a:r>
            <a:endParaRPr lang="en-US" dirty="0">
              <a:solidFill>
                <a:schemeClr val="accent2">
                  <a:lumMod val="75000"/>
                </a:schemeClr>
              </a:solidFill>
              <a:latin typeface="Calibri" pitchFamily="34" charset="0"/>
            </a:endParaRPr>
          </a:p>
        </p:txBody>
      </p:sp>
      <p:sp>
        <p:nvSpPr>
          <p:cNvPr id="3" name="Content Placeholder 2"/>
          <p:cNvSpPr>
            <a:spLocks noGrp="1"/>
          </p:cNvSpPr>
          <p:nvPr>
            <p:ph idx="1"/>
          </p:nvPr>
        </p:nvSpPr>
        <p:spPr>
          <a:xfrm>
            <a:off x="685800" y="1447800"/>
            <a:ext cx="7620000" cy="5105400"/>
          </a:xfrm>
        </p:spPr>
        <p:txBody>
          <a:bodyPr>
            <a:noAutofit/>
          </a:bodyPr>
          <a:lstStyle/>
          <a:p>
            <a:pPr marL="514350" indent="-514350">
              <a:buFont typeface="+mj-lt"/>
              <a:buAutoNum type="arabicPeriod"/>
            </a:pPr>
            <a:r>
              <a:rPr lang="en-US" sz="2400" dirty="0" smtClean="0">
                <a:latin typeface="Calibri" pitchFamily="34" charset="0"/>
              </a:rPr>
              <a:t>The right to inspect and review the student's education records within 45 days after the day the (“School”)] receives a request for access.</a:t>
            </a:r>
          </a:p>
          <a:p>
            <a:endParaRPr lang="en-US" sz="1050" b="1" dirty="0" smtClean="0">
              <a:latin typeface="Calibri" pitchFamily="34" charset="0"/>
            </a:endParaRPr>
          </a:p>
          <a:p>
            <a:pPr marL="514350" indent="-514350">
              <a:buFont typeface="+mj-lt"/>
              <a:buAutoNum type="arabicPeriod" startAt="2"/>
            </a:pPr>
            <a:r>
              <a:rPr lang="en-US" sz="2400" dirty="0" smtClean="0">
                <a:latin typeface="Calibri" pitchFamily="34" charset="0"/>
              </a:rPr>
              <a:t>The right to request the amendment of the student’s education records that the parent or eligible student believes are inaccurate, misleading, or otherwise in violation of the student’s privacy rights under FERPA</a:t>
            </a:r>
            <a:r>
              <a:rPr lang="en-US" sz="2400" b="1" dirty="0" smtClean="0">
                <a:latin typeface="Calibri" pitchFamily="34" charset="0"/>
              </a:rPr>
              <a:t>.</a:t>
            </a:r>
          </a:p>
          <a:p>
            <a:endParaRPr lang="en-US" sz="1100" b="1" dirty="0" smtClean="0">
              <a:latin typeface="Calibri" pitchFamily="34" charset="0"/>
            </a:endParaRPr>
          </a:p>
          <a:p>
            <a:pPr marL="514350" indent="-514350">
              <a:buFont typeface="+mj-lt"/>
              <a:buAutoNum type="arabicPeriod" startAt="3"/>
            </a:pPr>
            <a:r>
              <a:rPr lang="en-US" sz="2400" dirty="0" smtClean="0">
                <a:latin typeface="Calibri" pitchFamily="34" charset="0"/>
              </a:rPr>
              <a:t>The right to provide written consent before the school discloses personally identifiable information (PII) from the student's education records, except to the extent that FERPA authorizes disclosure without con­sent.</a:t>
            </a:r>
          </a:p>
        </p:txBody>
      </p:sp>
      <p:pic>
        <p:nvPicPr>
          <p:cNvPr id="4" name="irc_mi" descr="http://www.macu.edu/assets/files/images/block-images/academics/registrar-ferpa.jpg">
            <a:hlinkClick r:id="rId2"/>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5638800"/>
            <a:ext cx="1262270" cy="1073426"/>
          </a:xfrm>
          <a:prstGeom prst="rect">
            <a:avLst/>
          </a:prstGeom>
          <a:noFill/>
          <a:ln>
            <a:noFill/>
          </a:ln>
        </p:spPr>
      </p:pic>
    </p:spTree>
    <p:extLst>
      <p:ext uri="{BB962C8B-B14F-4D97-AF65-F5344CB8AC3E}">
        <p14:creationId xmlns:p14="http://schemas.microsoft.com/office/powerpoint/2010/main" val="2016844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53670" cy="1112838"/>
          </a:xfrm>
          <a:solidFill>
            <a:schemeClr val="accent2">
              <a:lumMod val="60000"/>
              <a:lumOff val="40000"/>
            </a:schemeClr>
          </a:solidFill>
          <a:ln w="28575">
            <a:solidFill>
              <a:schemeClr val="tx1"/>
            </a:solidFill>
          </a:ln>
          <a:scene3d>
            <a:camera prst="orthographicFront"/>
            <a:lightRig rig="threePt" dir="t"/>
          </a:scene3d>
          <a:sp3d>
            <a:bevelT prst="relaxedInset"/>
          </a:sp3d>
        </p:spPr>
        <p:txBody>
          <a:bodyPr>
            <a:noAutofit/>
          </a:bodyPr>
          <a:lstStyle/>
          <a:p>
            <a:r>
              <a:rPr lang="en-US" sz="3600" dirty="0" smtClean="0">
                <a:solidFill>
                  <a:schemeClr val="accent2">
                    <a:lumMod val="75000"/>
                  </a:schemeClr>
                </a:solidFill>
                <a:latin typeface="Calibri" pitchFamily="34" charset="0"/>
              </a:rPr>
              <a:t>FERPA</a:t>
            </a:r>
            <a:br>
              <a:rPr lang="en-US" sz="3600" dirty="0" smtClean="0">
                <a:solidFill>
                  <a:schemeClr val="accent2">
                    <a:lumMod val="75000"/>
                  </a:schemeClr>
                </a:solidFill>
                <a:latin typeface="Calibri" pitchFamily="34" charset="0"/>
              </a:rPr>
            </a:br>
            <a:r>
              <a:rPr lang="en-US" sz="3600" dirty="0" smtClean="0">
                <a:solidFill>
                  <a:schemeClr val="accent2">
                    <a:lumMod val="75000"/>
                  </a:schemeClr>
                </a:solidFill>
                <a:latin typeface="Calibri" pitchFamily="34" charset="0"/>
              </a:rPr>
              <a:t>Data Disclosure without Parental Approval</a:t>
            </a:r>
            <a:endParaRPr lang="en-US" sz="3600" dirty="0">
              <a:solidFill>
                <a:schemeClr val="accent2">
                  <a:lumMod val="75000"/>
                </a:schemeClr>
              </a:solidFill>
              <a:latin typeface="Calibri" pitchFamily="34" charset="0"/>
            </a:endParaRPr>
          </a:p>
        </p:txBody>
      </p:sp>
      <p:sp>
        <p:nvSpPr>
          <p:cNvPr id="3" name="Content Placeholder 2"/>
          <p:cNvSpPr>
            <a:spLocks noGrp="1"/>
          </p:cNvSpPr>
          <p:nvPr>
            <p:ph idx="1"/>
          </p:nvPr>
        </p:nvSpPr>
        <p:spPr>
          <a:xfrm>
            <a:off x="457200" y="1447800"/>
            <a:ext cx="8305800" cy="4876800"/>
          </a:xfrm>
        </p:spPr>
        <p:txBody>
          <a:bodyPr>
            <a:noAutofit/>
          </a:bodyPr>
          <a:lstStyle/>
          <a:p>
            <a:r>
              <a:rPr lang="en-US" sz="1900" dirty="0" smtClean="0">
                <a:latin typeface="Calibri" pitchFamily="34" charset="0"/>
              </a:rPr>
              <a:t>To other school officials, including teachers, within the educational agency or institution whom the school has determined to have legitimate educational interests</a:t>
            </a:r>
          </a:p>
          <a:p>
            <a:endParaRPr lang="en-US" sz="500" dirty="0" smtClean="0">
              <a:latin typeface="Calibri" pitchFamily="34" charset="0"/>
            </a:endParaRPr>
          </a:p>
          <a:p>
            <a:r>
              <a:rPr lang="en-US" sz="1900" dirty="0" smtClean="0">
                <a:latin typeface="Calibri" pitchFamily="34" charset="0"/>
              </a:rPr>
              <a:t>To officials of another school, school system, or institution of postsecondary education where the student seeks or intends to enroll, or where the student is already enrolled if the disclosure is for purposes related to the student’s enrollment or transfer</a:t>
            </a:r>
          </a:p>
          <a:p>
            <a:endParaRPr lang="en-US" sz="500" dirty="0" smtClean="0">
              <a:latin typeface="Calibri" pitchFamily="34" charset="0"/>
            </a:endParaRPr>
          </a:p>
          <a:p>
            <a:r>
              <a:rPr lang="en-US" sz="1900" dirty="0" smtClean="0">
                <a:latin typeface="Calibri" pitchFamily="34" charset="0"/>
              </a:rPr>
              <a:t>To authorized representatives of the U. S. Comptroller General, the U. S. Attorney General, the U.S. Secretary of Education, or State and local educational authorities, </a:t>
            </a:r>
          </a:p>
          <a:p>
            <a:endParaRPr lang="en-US" sz="500" dirty="0" smtClean="0">
              <a:latin typeface="Calibri" pitchFamily="34" charset="0"/>
            </a:endParaRPr>
          </a:p>
          <a:p>
            <a:r>
              <a:rPr lang="en-US" sz="1900" dirty="0" smtClean="0">
                <a:latin typeface="Calibri" pitchFamily="34" charset="0"/>
              </a:rPr>
              <a:t>In connection with financial aid for which the student has applied or which the student has received</a:t>
            </a:r>
          </a:p>
          <a:p>
            <a:endParaRPr lang="en-US" sz="500" dirty="0" smtClean="0">
              <a:latin typeface="Calibri" pitchFamily="34" charset="0"/>
            </a:endParaRPr>
          </a:p>
          <a:p>
            <a:r>
              <a:rPr lang="en-US" sz="1900" dirty="0" smtClean="0">
                <a:latin typeface="Calibri" pitchFamily="34" charset="0"/>
              </a:rPr>
              <a:t>To State and local officials or authorities to whom information is specifically allowed to be reported </a:t>
            </a:r>
          </a:p>
        </p:txBody>
      </p:sp>
      <p:pic>
        <p:nvPicPr>
          <p:cNvPr id="4" name="irc_mi" descr="http://www.macu.edu/assets/files/images/block-images/academics/registrar-ferpa.jpg">
            <a:hlinkClick r:id="rId2"/>
          </p:cNvPr>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6200" y="5784574"/>
            <a:ext cx="1262270" cy="1073426"/>
          </a:xfrm>
          <a:prstGeom prst="rect">
            <a:avLst/>
          </a:prstGeom>
          <a:noFill/>
          <a:ln>
            <a:noFill/>
          </a:ln>
        </p:spPr>
      </p:pic>
    </p:spTree>
    <p:extLst>
      <p:ext uri="{BB962C8B-B14F-4D97-AF65-F5344CB8AC3E}">
        <p14:creationId xmlns:p14="http://schemas.microsoft.com/office/powerpoint/2010/main" val="382223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229600" cy="4953000"/>
          </a:xfrm>
        </p:spPr>
        <p:txBody>
          <a:bodyPr>
            <a:noAutofit/>
          </a:bodyPr>
          <a:lstStyle/>
          <a:p>
            <a:r>
              <a:rPr lang="en-US" sz="1800" dirty="0" smtClean="0">
                <a:latin typeface="Calibri" pitchFamily="34" charset="0"/>
              </a:rPr>
              <a:t>To organizations conducting studies for, or on behalf of, the school, in order to:  (a)  develop, validate, or administer predictive tests; (b)  administer student aid programs; or (c)  improve instruction.  (§99.31(a)(6))</a:t>
            </a:r>
          </a:p>
          <a:p>
            <a:endParaRPr lang="en-US" sz="800" dirty="0" smtClean="0">
              <a:latin typeface="Calibri" pitchFamily="34" charset="0"/>
            </a:endParaRPr>
          </a:p>
          <a:p>
            <a:r>
              <a:rPr lang="en-US" sz="1800" dirty="0" smtClean="0">
                <a:latin typeface="Calibri" pitchFamily="34" charset="0"/>
              </a:rPr>
              <a:t>To accrediting organizations to carry out their accrediting functions.  (§99.31(a)(7))</a:t>
            </a:r>
          </a:p>
          <a:p>
            <a:endParaRPr lang="en-US" sz="800" dirty="0" smtClean="0">
              <a:latin typeface="Calibri" pitchFamily="34" charset="0"/>
            </a:endParaRPr>
          </a:p>
          <a:p>
            <a:r>
              <a:rPr lang="en-US" sz="1800" dirty="0" smtClean="0">
                <a:latin typeface="Calibri" pitchFamily="34" charset="0"/>
              </a:rPr>
              <a:t>To parents of an eligible student if the student is a dependent for IRS tax purposes.  (§99.31(a)(8))</a:t>
            </a:r>
          </a:p>
          <a:p>
            <a:endParaRPr lang="en-US" sz="800" dirty="0" smtClean="0">
              <a:latin typeface="Calibri" pitchFamily="34" charset="0"/>
            </a:endParaRPr>
          </a:p>
          <a:p>
            <a:r>
              <a:rPr lang="en-US" sz="1800" dirty="0" smtClean="0">
                <a:latin typeface="Calibri" pitchFamily="34" charset="0"/>
              </a:rPr>
              <a:t>To comply with a judicial order or lawfully issued subpoena.  (§99.31(a)(9))</a:t>
            </a:r>
            <a:br>
              <a:rPr lang="en-US" sz="1800" dirty="0" smtClean="0">
                <a:latin typeface="Calibri" pitchFamily="34" charset="0"/>
              </a:rPr>
            </a:br>
            <a:endParaRPr lang="en-US" sz="800" dirty="0" smtClean="0">
              <a:latin typeface="Calibri" pitchFamily="34" charset="0"/>
            </a:endParaRPr>
          </a:p>
          <a:p>
            <a:r>
              <a:rPr lang="en-US" sz="1800" dirty="0" smtClean="0">
                <a:latin typeface="Calibri" pitchFamily="34" charset="0"/>
              </a:rPr>
              <a:t>To appropriate officials in connection with a health or safety emergency, subject to §99.36.  (§99.31(a)(10)</a:t>
            </a:r>
          </a:p>
          <a:p>
            <a:endParaRPr lang="en-US" sz="800" dirty="0" smtClean="0">
              <a:latin typeface="Calibri" pitchFamily="34" charset="0"/>
            </a:endParaRPr>
          </a:p>
          <a:p>
            <a:r>
              <a:rPr lang="en-US" sz="1800" dirty="0" smtClean="0">
                <a:latin typeface="Calibri" pitchFamily="34" charset="0"/>
              </a:rPr>
              <a:t>Information the school has designated as “directory information” under §99.37.  (§99.31(a)(11))</a:t>
            </a:r>
          </a:p>
        </p:txBody>
      </p:sp>
      <p:sp>
        <p:nvSpPr>
          <p:cNvPr id="4" name="Title 1"/>
          <p:cNvSpPr>
            <a:spLocks noGrp="1"/>
          </p:cNvSpPr>
          <p:nvPr>
            <p:ph type="title"/>
          </p:nvPr>
        </p:nvSpPr>
        <p:spPr>
          <a:xfrm>
            <a:off x="304800" y="182562"/>
            <a:ext cx="8686800" cy="1112838"/>
          </a:xfrm>
          <a:solidFill>
            <a:schemeClr val="accent2">
              <a:lumMod val="60000"/>
              <a:lumOff val="40000"/>
            </a:schemeClr>
          </a:solidFill>
          <a:ln w="28575">
            <a:solidFill>
              <a:schemeClr val="tx1"/>
            </a:solidFill>
          </a:ln>
          <a:scene3d>
            <a:camera prst="orthographicFront"/>
            <a:lightRig rig="threePt" dir="t"/>
          </a:scene3d>
          <a:sp3d>
            <a:bevelT w="152400" h="50800" prst="softRound"/>
          </a:sp3d>
        </p:spPr>
        <p:txBody>
          <a:bodyPr>
            <a:noAutofit/>
          </a:bodyPr>
          <a:lstStyle/>
          <a:p>
            <a:r>
              <a:rPr lang="en-US" sz="3600" dirty="0" smtClean="0">
                <a:solidFill>
                  <a:schemeClr val="accent2">
                    <a:lumMod val="75000"/>
                  </a:schemeClr>
                </a:solidFill>
              </a:rPr>
              <a:t>FERPA</a:t>
            </a:r>
            <a:br>
              <a:rPr lang="en-US" sz="3600" dirty="0" smtClean="0">
                <a:solidFill>
                  <a:schemeClr val="accent2">
                    <a:lumMod val="75000"/>
                  </a:schemeClr>
                </a:solidFill>
              </a:rPr>
            </a:br>
            <a:r>
              <a:rPr lang="en-US" sz="3600" dirty="0" smtClean="0">
                <a:solidFill>
                  <a:schemeClr val="accent2">
                    <a:lumMod val="75000"/>
                  </a:schemeClr>
                </a:solidFill>
              </a:rPr>
              <a:t>Data Disclosure without Parental Approval</a:t>
            </a:r>
            <a:endParaRPr lang="en-US" sz="3600" dirty="0">
              <a:solidFill>
                <a:schemeClr val="accent2">
                  <a:lumMod val="75000"/>
                </a:schemeClr>
              </a:solidFill>
            </a:endParaRPr>
          </a:p>
        </p:txBody>
      </p:sp>
    </p:spTree>
    <p:extLst>
      <p:ext uri="{BB962C8B-B14F-4D97-AF65-F5344CB8AC3E}">
        <p14:creationId xmlns:p14="http://schemas.microsoft.com/office/powerpoint/2010/main" val="3006529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scene3d>
            <a:camera prst="orthographicFront"/>
            <a:lightRig rig="threePt" dir="t"/>
          </a:scene3d>
          <a:sp3d>
            <a:bevelT prst="relaxedInset"/>
          </a:sp3d>
        </p:spPr>
        <p:txBody>
          <a:bodyPr>
            <a:normAutofit fontScale="90000"/>
          </a:bodyPr>
          <a:lstStyle/>
          <a:p>
            <a:r>
              <a:rPr lang="en-US" dirty="0" smtClean="0">
                <a:solidFill>
                  <a:schemeClr val="bg1"/>
                </a:solidFill>
                <a:latin typeface="Cataneo BT" pitchFamily="66" charset="0"/>
                <a:hlinkClick r:id="rId2"/>
              </a:rPr>
              <a:t>FERPA</a:t>
            </a:r>
            <a:r>
              <a:rPr lang="en-US" i="1" dirty="0" smtClean="0">
                <a:solidFill>
                  <a:schemeClr val="bg1"/>
                </a:solidFill>
                <a:latin typeface="Cataneo BT" pitchFamily="66" charset="0"/>
              </a:rPr>
              <a:t/>
            </a:r>
            <a:br>
              <a:rPr lang="en-US" i="1" dirty="0" smtClean="0">
                <a:solidFill>
                  <a:schemeClr val="bg1"/>
                </a:solidFill>
                <a:latin typeface="Cataneo BT" pitchFamily="66" charset="0"/>
              </a:rPr>
            </a:br>
            <a:r>
              <a:rPr lang="en-US" dirty="0" smtClean="0">
                <a:solidFill>
                  <a:schemeClr val="accent2">
                    <a:lumMod val="75000"/>
                  </a:schemeClr>
                </a:solidFill>
                <a:latin typeface="+mn-lt"/>
              </a:rPr>
              <a:t>Parental / Eligible Student Rights</a:t>
            </a:r>
            <a:endParaRPr lang="en-US" dirty="0">
              <a:solidFill>
                <a:schemeClr val="accent2">
                  <a:lumMod val="75000"/>
                </a:schemeClr>
              </a:solidFill>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sz="2900" i="1" dirty="0" smtClean="0">
                    <a:latin typeface="Cambria" pitchFamily="18" charset="0"/>
                    <a:ea typeface="Tahoma" pitchFamily="34" charset="0"/>
                    <a:cs typeface="Tahoma" pitchFamily="34" charset="0"/>
                    <a:hlinkClick r:id="rId2"/>
                  </a:rPr>
                  <a:t>What must an educational agency or institution include in its annual notification</a:t>
                </a:r>
                <a:r>
                  <a:rPr lang="en-US" sz="2900" i="1" dirty="0" smtClean="0">
                    <a:latin typeface="Cambria" pitchFamily="18" charset="0"/>
                    <a:ea typeface="Tahoma" pitchFamily="34" charset="0"/>
                    <a:cs typeface="Tahoma" pitchFamily="34" charset="0"/>
                  </a:rPr>
                  <a:t>?  </a:t>
                </a:r>
                <a14:m>
                  <m:oMath xmlns:m="http://schemas.openxmlformats.org/officeDocument/2006/math">
                    <m:r>
                      <a:rPr lang="en-US" sz="2400" b="0" i="1" smtClean="0">
                        <a:latin typeface="Cambria Math"/>
                        <a:ea typeface="Tahoma" pitchFamily="34" charset="0"/>
                        <a:cs typeface="Tahoma" pitchFamily="34" charset="0"/>
                      </a:rPr>
                      <m:t>§</m:t>
                    </m:r>
                    <m:r>
                      <a:rPr lang="en-US" sz="2400" b="0" i="0" smtClean="0">
                        <a:latin typeface="Cambria Math"/>
                        <a:ea typeface="Tahoma" pitchFamily="34" charset="0"/>
                        <a:cs typeface="Tahoma" pitchFamily="34" charset="0"/>
                      </a:rPr>
                      <m:t>99.7</m:t>
                    </m:r>
                  </m:oMath>
                </a14:m>
                <a:endParaRPr lang="en-US" sz="2400" dirty="0" smtClean="0">
                  <a:latin typeface="Cambria" pitchFamily="18" charset="0"/>
                  <a:ea typeface="Tahoma" pitchFamily="34" charset="0"/>
                  <a:cs typeface="Tahoma" pitchFamily="34" charset="0"/>
                </a:endParaRPr>
              </a:p>
              <a:p>
                <a:pPr marL="514350" indent="-514350">
                  <a:buFont typeface="+mj-lt"/>
                  <a:buAutoNum type="arabicPeriod"/>
                </a:pPr>
                <a:endParaRPr lang="en-US" sz="2400" i="1" dirty="0" smtClean="0">
                  <a:latin typeface="Cambria" pitchFamily="18" charset="0"/>
                  <a:ea typeface="Tahoma" pitchFamily="34" charset="0"/>
                  <a:cs typeface="Tahoma" pitchFamily="34" charset="0"/>
                </a:endParaRPr>
              </a:p>
              <a:p>
                <a:pPr marL="514350" indent="-514350">
                  <a:buFont typeface="+mj-lt"/>
                  <a:buAutoNum type="arabicPeriod"/>
                </a:pPr>
                <a:r>
                  <a:rPr lang="en-US" sz="2900" i="1" dirty="0" smtClean="0">
                    <a:latin typeface="Cambria" pitchFamily="18" charset="0"/>
                    <a:hlinkClick r:id="rId2"/>
                  </a:rPr>
                  <a:t>What rights exist for a parent or eligible student or inspect and review educational records? </a:t>
                </a:r>
                <a:r>
                  <a:rPr lang="en-US" sz="2900" dirty="0" smtClean="0">
                    <a:latin typeface="Cambria" pitchFamily="18" charset="0"/>
                    <a:ea typeface="Tahoma" pitchFamily="34" charset="0"/>
                    <a:cs typeface="Tahoma" pitchFamily="34" charset="0"/>
                    <a:hlinkClick r:id="rId2"/>
                  </a:rPr>
                  <a:t> </a:t>
                </a:r>
                <a14:m>
                  <m:oMath xmlns:m="http://schemas.openxmlformats.org/officeDocument/2006/math">
                    <m:r>
                      <a:rPr lang="en-US" sz="2400" i="1">
                        <a:latin typeface="Cambria Math"/>
                        <a:ea typeface="Tahoma" pitchFamily="34" charset="0"/>
                        <a:cs typeface="Tahoma" pitchFamily="34" charset="0"/>
                      </a:rPr>
                      <m:t>§</m:t>
                    </m:r>
                    <m:r>
                      <a:rPr lang="en-US" sz="2400">
                        <a:latin typeface="Cambria Math"/>
                        <a:ea typeface="Tahoma" pitchFamily="34" charset="0"/>
                        <a:cs typeface="Tahoma" pitchFamily="34" charset="0"/>
                      </a:rPr>
                      <m:t>99.</m:t>
                    </m:r>
                  </m:oMath>
                </a14:m>
                <a:r>
                  <a:rPr lang="en-US" sz="2400" dirty="0" smtClean="0">
                    <a:latin typeface="Cambria" pitchFamily="18" charset="0"/>
                    <a:ea typeface="Tahoma" pitchFamily="34" charset="0"/>
                    <a:cs typeface="Tahoma" pitchFamily="34" charset="0"/>
                  </a:rPr>
                  <a:t>10</a:t>
                </a:r>
                <a:endParaRPr lang="en-US" sz="2400" dirty="0">
                  <a:latin typeface="Cambria" pitchFamily="18" charset="0"/>
                  <a:ea typeface="Tahoma" pitchFamily="34" charset="0"/>
                  <a:cs typeface="Tahoma" pitchFamily="34" charset="0"/>
                </a:endParaRPr>
              </a:p>
              <a:p>
                <a:pPr marL="514350" indent="-514350">
                  <a:buFont typeface="+mj-lt"/>
                  <a:buAutoNum type="arabicPeriod"/>
                </a:pPr>
                <a:endParaRPr lang="en-US" sz="2400" i="1" dirty="0" smtClean="0">
                  <a:latin typeface="Cambria" pitchFamily="18" charset="0"/>
                </a:endParaRPr>
              </a:p>
              <a:p>
                <a:pPr marL="514350" indent="-514350">
                  <a:buFont typeface="+mj-lt"/>
                  <a:buAutoNum type="arabicPeriod"/>
                </a:pPr>
                <a:r>
                  <a:rPr lang="en-US" sz="2900" i="1" dirty="0" smtClean="0">
                    <a:latin typeface="Cambria" pitchFamily="18" charset="0"/>
                    <a:hlinkClick r:id="rId3"/>
                  </a:rPr>
                  <a:t>May an educational agency or institution charge a fee for copies of education records?</a:t>
                </a:r>
                <a:r>
                  <a:rPr lang="en-US" sz="2900" dirty="0">
                    <a:latin typeface="Cambria" pitchFamily="18" charset="0"/>
                    <a:ea typeface="Tahoma" pitchFamily="34" charset="0"/>
                    <a:cs typeface="Tahoma" pitchFamily="34" charset="0"/>
                    <a:hlinkClick r:id="rId3"/>
                  </a:rPr>
                  <a:t> </a:t>
                </a:r>
                <a:r>
                  <a:rPr lang="en-US" sz="2900" dirty="0" smtClean="0">
                    <a:latin typeface="Cambria" pitchFamily="18" charset="0"/>
                    <a:ea typeface="Tahoma" pitchFamily="34" charset="0"/>
                    <a:cs typeface="Tahoma" pitchFamily="34" charset="0"/>
                    <a:hlinkClick r:id="rId3"/>
                  </a:rPr>
                  <a:t> </a:t>
                </a:r>
                <a14:m>
                  <m:oMath xmlns:m="http://schemas.openxmlformats.org/officeDocument/2006/math">
                    <m:r>
                      <a:rPr lang="en-US" sz="2400" i="1">
                        <a:latin typeface="Cambria Math"/>
                        <a:ea typeface="Tahoma" pitchFamily="34" charset="0"/>
                        <a:cs typeface="Tahoma" pitchFamily="34" charset="0"/>
                      </a:rPr>
                      <m:t>§</m:t>
                    </m:r>
                    <m:r>
                      <a:rPr lang="en-US" sz="2400">
                        <a:latin typeface="Cambria Math"/>
                        <a:ea typeface="Tahoma" pitchFamily="34" charset="0"/>
                        <a:cs typeface="Tahoma" pitchFamily="34" charset="0"/>
                      </a:rPr>
                      <m:t>99.</m:t>
                    </m:r>
                    <m:r>
                      <a:rPr lang="en-US" sz="2400" b="0" i="0" smtClean="0">
                        <a:latin typeface="Cambria Math"/>
                        <a:ea typeface="Tahoma" pitchFamily="34" charset="0"/>
                        <a:cs typeface="Tahoma" pitchFamily="34" charset="0"/>
                      </a:rPr>
                      <m:t>11</m:t>
                    </m:r>
                  </m:oMath>
                </a14:m>
                <a:endParaRPr lang="en-US" sz="2400" dirty="0">
                  <a:latin typeface="Cambria" pitchFamily="18" charset="0"/>
                  <a:ea typeface="Tahoma" pitchFamily="34" charset="0"/>
                  <a:cs typeface="Tahoma" pitchFamily="34" charset="0"/>
                </a:endParaRPr>
              </a:p>
              <a:p>
                <a:pPr marL="514350" indent="-514350">
                  <a:buFont typeface="+mj-lt"/>
                  <a:buAutoNum type="arabicPeriod"/>
                </a:pPr>
                <a:endParaRPr lang="en-US" sz="2400" i="1" dirty="0" smtClean="0">
                  <a:latin typeface="Cambria" pitchFamily="18" charset="0"/>
                </a:endParaRPr>
              </a:p>
              <a:p>
                <a:pPr marL="457200" indent="-457200">
                  <a:buFont typeface="Arial" pitchFamily="34" charset="0"/>
                  <a:buAutoNum type="arabicPeriod" startAt="4"/>
                </a:pPr>
                <a:r>
                  <a:rPr lang="en-US" sz="2900" i="1" dirty="0" smtClean="0">
                    <a:latin typeface="Cambria" pitchFamily="18" charset="0"/>
                    <a:hlinkClick r:id="rId3"/>
                  </a:rPr>
                  <a:t>What </a:t>
                </a:r>
                <a:r>
                  <a:rPr lang="en-US" sz="2900" i="1" dirty="0">
                    <a:latin typeface="Cambria" pitchFamily="18" charset="0"/>
                    <a:hlinkClick r:id="rId3"/>
                  </a:rPr>
                  <a:t>limitations exist on the right to inspect and review records</a:t>
                </a:r>
                <a:r>
                  <a:rPr lang="en-US" sz="2900" i="1" dirty="0" smtClean="0">
                    <a:latin typeface="Cambria" pitchFamily="18" charset="0"/>
                    <a:hlinkClick r:id="rId3"/>
                  </a:rPr>
                  <a:t>? </a:t>
                </a:r>
                <a:r>
                  <a:rPr lang="en-US" sz="2900" dirty="0" smtClean="0">
                    <a:latin typeface="Cambria" pitchFamily="18" charset="0"/>
                    <a:ea typeface="Tahoma" pitchFamily="34" charset="0"/>
                    <a:cs typeface="Tahoma" pitchFamily="34" charset="0"/>
                    <a:hlinkClick r:id="rId3"/>
                  </a:rPr>
                  <a:t> </a:t>
                </a:r>
                <a14:m>
                  <m:oMath xmlns:m="http://schemas.openxmlformats.org/officeDocument/2006/math">
                    <m:r>
                      <a:rPr lang="en-US" sz="2400" i="1">
                        <a:latin typeface="Cambria Math"/>
                        <a:ea typeface="Tahoma" pitchFamily="34" charset="0"/>
                        <a:cs typeface="Tahoma" pitchFamily="34" charset="0"/>
                      </a:rPr>
                      <m:t>§</m:t>
                    </m:r>
                    <m:r>
                      <a:rPr lang="en-US" sz="2400">
                        <a:latin typeface="Cambria Math"/>
                        <a:ea typeface="Tahoma" pitchFamily="34" charset="0"/>
                        <a:cs typeface="Tahoma" pitchFamily="34" charset="0"/>
                      </a:rPr>
                      <m:t>99.</m:t>
                    </m:r>
                    <m:r>
                      <a:rPr lang="en-US" sz="2400" b="0" i="0" smtClean="0">
                        <a:latin typeface="Cambria Math"/>
                        <a:ea typeface="Tahoma" pitchFamily="34" charset="0"/>
                        <a:cs typeface="Tahoma" pitchFamily="34" charset="0"/>
                      </a:rPr>
                      <m:t>12</m:t>
                    </m:r>
                  </m:oMath>
                </a14:m>
                <a:endParaRPr lang="en-US" sz="2400" dirty="0">
                  <a:latin typeface="Cambria" pitchFamily="18" charset="0"/>
                  <a:ea typeface="Tahoma" pitchFamily="34" charset="0"/>
                  <a:cs typeface="Tahoma" pitchFamily="34" charset="0"/>
                </a:endParaRPr>
              </a:p>
              <a:p>
                <a:pPr marL="457200" indent="-457200">
                  <a:buAutoNum type="arabicPeriod" startAt="4"/>
                </a:pPr>
                <a:endParaRPr lang="en-US" sz="2400" i="1" dirty="0">
                  <a:latin typeface="Cambria" pitchFamily="18" charset="0"/>
                </a:endParaRPr>
              </a:p>
              <a:p>
                <a:pPr marL="457200" indent="-457200">
                  <a:buAutoNum type="arabicPeriod" startAt="5"/>
                </a:pPr>
                <a:r>
                  <a:rPr lang="en-US" sz="2400" i="1" dirty="0" smtClean="0">
                    <a:latin typeface="Cambria" pitchFamily="18" charset="0"/>
                  </a:rPr>
                  <a:t> </a:t>
                </a:r>
                <a:r>
                  <a:rPr lang="en-US" sz="2900" i="1" dirty="0" smtClean="0">
                    <a:latin typeface="Cambria" pitchFamily="18" charset="0"/>
                    <a:hlinkClick r:id="rId3"/>
                  </a:rPr>
                  <a:t>How </a:t>
                </a:r>
                <a:r>
                  <a:rPr lang="en-US" sz="2900" i="1" dirty="0">
                    <a:latin typeface="Cambria" pitchFamily="18" charset="0"/>
                    <a:hlinkClick r:id="rId3"/>
                  </a:rPr>
                  <a:t>can a parent or eligible student request amendment of the </a:t>
                </a:r>
                <a:r>
                  <a:rPr lang="en-US" sz="2900" i="1" dirty="0" smtClean="0">
                    <a:latin typeface="Cambria" pitchFamily="18" charset="0"/>
                    <a:hlinkClick r:id="rId3"/>
                  </a:rPr>
                  <a:t> student’s </a:t>
                </a:r>
                <a:r>
                  <a:rPr lang="en-US" sz="2900" i="1" dirty="0">
                    <a:latin typeface="Cambria" pitchFamily="18" charset="0"/>
                    <a:hlinkClick r:id="rId3"/>
                  </a:rPr>
                  <a:t>education records</a:t>
                </a:r>
                <a:r>
                  <a:rPr lang="en-US" sz="2400" i="1" dirty="0" smtClean="0">
                    <a:latin typeface="Cambria" pitchFamily="18" charset="0"/>
                    <a:hlinkClick r:id="rId3"/>
                  </a:rPr>
                  <a:t>?</a:t>
                </a:r>
                <a:r>
                  <a:rPr lang="en-US" sz="2400" dirty="0">
                    <a:latin typeface="Cambria" pitchFamily="18" charset="0"/>
                    <a:ea typeface="Tahoma" pitchFamily="34" charset="0"/>
                    <a:cs typeface="Tahoma" pitchFamily="34" charset="0"/>
                    <a:hlinkClick r:id="rId3"/>
                  </a:rPr>
                  <a:t> </a:t>
                </a:r>
                <a:r>
                  <a:rPr lang="en-US" sz="2400" dirty="0" smtClean="0">
                    <a:latin typeface="Cambria" pitchFamily="18" charset="0"/>
                    <a:ea typeface="Tahoma" pitchFamily="34" charset="0"/>
                    <a:cs typeface="Tahoma" pitchFamily="34" charset="0"/>
                    <a:hlinkClick r:id="rId3"/>
                  </a:rPr>
                  <a:t> </a:t>
                </a:r>
                <a14:m>
                  <m:oMath xmlns:m="http://schemas.openxmlformats.org/officeDocument/2006/math">
                    <m:r>
                      <a:rPr lang="en-US" sz="2400" i="1">
                        <a:latin typeface="Cambria Math"/>
                        <a:ea typeface="Tahoma" pitchFamily="34" charset="0"/>
                        <a:cs typeface="Tahoma" pitchFamily="34" charset="0"/>
                      </a:rPr>
                      <m:t>§</m:t>
                    </m:r>
                    <m:r>
                      <a:rPr lang="en-US" sz="2400">
                        <a:latin typeface="Cambria Math"/>
                        <a:ea typeface="Tahoma" pitchFamily="34" charset="0"/>
                        <a:cs typeface="Tahoma" pitchFamily="34" charset="0"/>
                      </a:rPr>
                      <m:t>99.</m:t>
                    </m:r>
                    <m:r>
                      <a:rPr lang="en-US" sz="2400" b="0" i="0" smtClean="0">
                        <a:latin typeface="Cambria Math"/>
                        <a:ea typeface="Tahoma" pitchFamily="34" charset="0"/>
                        <a:cs typeface="Tahoma" pitchFamily="34" charset="0"/>
                      </a:rPr>
                      <m:t>20</m:t>
                    </m:r>
                  </m:oMath>
                </a14:m>
                <a:endParaRPr lang="en-US" sz="2400" dirty="0">
                  <a:latin typeface="Cambria" pitchFamily="18" charset="0"/>
                  <a:ea typeface="Tahoma" pitchFamily="34" charset="0"/>
                  <a:cs typeface="Tahoma" pitchFamily="34" charset="0"/>
                </a:endParaRPr>
              </a:p>
              <a:p>
                <a:pPr marL="0" indent="0">
                  <a:buNone/>
                </a:pPr>
                <a:endParaRPr lang="en-US" sz="2400" i="1" dirty="0" smtClean="0">
                  <a:latin typeface="Cambria" pitchFamily="18" charset="0"/>
                </a:endParaRPr>
              </a:p>
              <a:p>
                <a:pPr marL="457200" indent="-457200">
                  <a:buAutoNum type="arabicPeriod" startAt="6"/>
                </a:pPr>
                <a:r>
                  <a:rPr lang="en-US" sz="2900" i="1" dirty="0" smtClean="0">
                    <a:latin typeface="Cambria" pitchFamily="18" charset="0"/>
                    <a:hlinkClick r:id="rId3"/>
                  </a:rPr>
                  <a:t>Under </a:t>
                </a:r>
                <a:r>
                  <a:rPr lang="en-US" sz="2900" i="1" dirty="0">
                    <a:latin typeface="Cambria" pitchFamily="18" charset="0"/>
                    <a:hlinkClick r:id="rId3"/>
                  </a:rPr>
                  <a:t>what conditions does a parent or eligible student have the right </a:t>
                </a:r>
                <a:r>
                  <a:rPr lang="en-US" sz="2900" i="1" dirty="0" smtClean="0">
                    <a:latin typeface="Cambria" pitchFamily="18" charset="0"/>
                    <a:hlinkClick r:id="rId3"/>
                  </a:rPr>
                  <a:t> to </a:t>
                </a:r>
                <a:r>
                  <a:rPr lang="en-US" sz="2900" i="1" dirty="0">
                    <a:latin typeface="Cambria" pitchFamily="18" charset="0"/>
                    <a:hlinkClick r:id="rId3"/>
                  </a:rPr>
                  <a:t>a hearing?</a:t>
                </a:r>
                <a:r>
                  <a:rPr lang="en-US" sz="2900" dirty="0">
                    <a:latin typeface="Cambria" pitchFamily="18" charset="0"/>
                    <a:ea typeface="Tahoma" pitchFamily="34" charset="0"/>
                    <a:cs typeface="Tahoma" pitchFamily="34" charset="0"/>
                    <a:hlinkClick r:id="rId3"/>
                  </a:rPr>
                  <a:t> </a:t>
                </a:r>
                <a14:m>
                  <m:oMath xmlns:m="http://schemas.openxmlformats.org/officeDocument/2006/math">
                    <m:r>
                      <a:rPr lang="en-US" sz="2400" i="1">
                        <a:latin typeface="Cambria Math"/>
                        <a:ea typeface="Tahoma" pitchFamily="34" charset="0"/>
                        <a:cs typeface="Tahoma" pitchFamily="34" charset="0"/>
                      </a:rPr>
                      <m:t>§</m:t>
                    </m:r>
                    <m:r>
                      <a:rPr lang="en-US" sz="2400">
                        <a:latin typeface="Cambria Math"/>
                        <a:ea typeface="Tahoma" pitchFamily="34" charset="0"/>
                        <a:cs typeface="Tahoma" pitchFamily="34" charset="0"/>
                      </a:rPr>
                      <m:t>99.</m:t>
                    </m:r>
                    <m:r>
                      <a:rPr lang="en-US" sz="2400" b="0" i="0" smtClean="0">
                        <a:latin typeface="Cambria Math"/>
                        <a:ea typeface="Tahoma" pitchFamily="34" charset="0"/>
                        <a:cs typeface="Tahoma" pitchFamily="34" charset="0"/>
                      </a:rPr>
                      <m:t>21</m:t>
                    </m:r>
                  </m:oMath>
                </a14:m>
                <a:endParaRPr lang="en-US" sz="2400" dirty="0">
                  <a:latin typeface="Cambria" pitchFamily="18" charset="0"/>
                  <a:ea typeface="Tahoma" pitchFamily="34" charset="0"/>
                  <a:cs typeface="Tahom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667" t="-2022"/>
                </a:stretch>
              </a:blipFill>
            </p:spPr>
            <p:txBody>
              <a:bodyPr/>
              <a:lstStyle/>
              <a:p>
                <a:r>
                  <a:rPr lang="en-US">
                    <a:noFill/>
                  </a:rPr>
                  <a:t> </a:t>
                </a:r>
              </a:p>
            </p:txBody>
          </p:sp>
        </mc:Fallback>
      </mc:AlternateContent>
    </p:spTree>
    <p:extLst>
      <p:ext uri="{BB962C8B-B14F-4D97-AF65-F5344CB8AC3E}">
        <p14:creationId xmlns:p14="http://schemas.microsoft.com/office/powerpoint/2010/main" val="503788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accent2">
              <a:lumMod val="60000"/>
              <a:lumOff val="40000"/>
            </a:schemeClr>
          </a:solidFill>
          <a:scene3d>
            <a:camera prst="orthographicFront"/>
            <a:lightRig rig="threePt" dir="t"/>
          </a:scene3d>
          <a:sp3d>
            <a:bevelT prst="relaxedInset"/>
          </a:sp3d>
        </p:spPr>
        <p:txBody>
          <a:bodyPr>
            <a:normAutofit fontScale="90000"/>
          </a:bodyPr>
          <a:lstStyle/>
          <a:p>
            <a:r>
              <a:rPr lang="en-US" dirty="0" smtClean="0">
                <a:solidFill>
                  <a:schemeClr val="bg1"/>
                </a:solidFill>
                <a:hlinkClick r:id="rId3"/>
              </a:rPr>
              <a:t>FERPA</a:t>
            </a:r>
            <a:r>
              <a:rPr lang="en-US" i="1" dirty="0" smtClean="0">
                <a:solidFill>
                  <a:schemeClr val="bg1"/>
                </a:solidFill>
                <a:latin typeface="Cataneo BT" pitchFamily="66" charset="0"/>
              </a:rPr>
              <a:t/>
            </a:r>
            <a:br>
              <a:rPr lang="en-US" i="1" dirty="0" smtClean="0">
                <a:solidFill>
                  <a:schemeClr val="bg1"/>
                </a:solidFill>
                <a:latin typeface="Cataneo BT" pitchFamily="66" charset="0"/>
              </a:rPr>
            </a:br>
            <a:r>
              <a:rPr lang="en-US" dirty="0" smtClean="0">
                <a:solidFill>
                  <a:schemeClr val="accent2">
                    <a:lumMod val="75000"/>
                  </a:schemeClr>
                </a:solidFill>
                <a:latin typeface="+mn-lt"/>
              </a:rPr>
              <a:t>Parental / Eligible Student Rights</a:t>
            </a:r>
            <a:endParaRPr lang="en-US" dirty="0">
              <a:solidFill>
                <a:schemeClr val="accent2">
                  <a:lumMod val="75000"/>
                </a:schemeClr>
              </a:solidFill>
              <a:latin typeface="+mn-lt"/>
            </a:endParaRPr>
          </a:p>
        </p:txBody>
      </p:sp>
      <p:sp>
        <p:nvSpPr>
          <p:cNvPr id="3" name="Content Placeholder 2"/>
          <p:cNvSpPr>
            <a:spLocks noGrp="1"/>
          </p:cNvSpPr>
          <p:nvPr>
            <p:ph idx="1"/>
          </p:nvPr>
        </p:nvSpPr>
        <p:spPr/>
        <p:txBody>
          <a:bodyPr/>
          <a:lstStyle/>
          <a:p>
            <a:pPr marL="514350" indent="-514350">
              <a:buFont typeface="Arial" pitchFamily="34" charset="0"/>
              <a:buAutoNum type="arabicPeriod" startAt="7"/>
            </a:pPr>
            <a:r>
              <a:rPr lang="en-US" sz="2000" i="1" dirty="0" smtClean="0">
                <a:latin typeface="Cambria" pitchFamily="18" charset="0"/>
                <a:hlinkClick r:id="rId4"/>
              </a:rPr>
              <a:t>Under what conditions is prior consent required to disclose information?</a:t>
            </a:r>
            <a:r>
              <a:rPr lang="en-US" sz="2000" i="1" dirty="0" smtClean="0">
                <a:latin typeface="Cambria" pitchFamily="18" charset="0"/>
              </a:rPr>
              <a:t> </a:t>
            </a:r>
            <a:r>
              <a:rPr lang="en-US" sz="2000" b="1" dirty="0"/>
              <a:t>§99.30 </a:t>
            </a:r>
            <a:endParaRPr lang="en-US" sz="2000" b="1" dirty="0" smtClean="0"/>
          </a:p>
          <a:p>
            <a:pPr marL="514350" indent="-514350">
              <a:buFont typeface="Arial" pitchFamily="34" charset="0"/>
              <a:buAutoNum type="arabicPeriod" startAt="7"/>
            </a:pPr>
            <a:r>
              <a:rPr lang="en-US" sz="2000" i="1" dirty="0" smtClean="0">
                <a:latin typeface="Cambria" pitchFamily="18" charset="0"/>
                <a:hlinkClick r:id="rId4"/>
              </a:rPr>
              <a:t>Under what conditions is prior consent not required to disclose information?</a:t>
            </a:r>
            <a:r>
              <a:rPr lang="en-US" sz="2000" i="1" dirty="0" smtClean="0">
                <a:latin typeface="Cambria" pitchFamily="18" charset="0"/>
              </a:rPr>
              <a:t> </a:t>
            </a:r>
            <a:r>
              <a:rPr lang="en-US" sz="2000" b="1" dirty="0"/>
              <a:t>§</a:t>
            </a:r>
            <a:r>
              <a:rPr lang="en-US" sz="2000" b="1" dirty="0" smtClean="0"/>
              <a:t>99.31</a:t>
            </a:r>
          </a:p>
          <a:p>
            <a:pPr marL="514350" indent="-514350">
              <a:spcBef>
                <a:spcPts val="0"/>
              </a:spcBef>
              <a:buFont typeface="Arial" pitchFamily="34" charset="0"/>
              <a:buAutoNum type="arabicPeriod" startAt="9"/>
            </a:pPr>
            <a:r>
              <a:rPr lang="en-US" sz="2000" i="1" dirty="0" smtClean="0">
                <a:hlinkClick r:id="rId4"/>
              </a:rPr>
              <a:t>What </a:t>
            </a:r>
            <a:r>
              <a:rPr lang="en-US" sz="2000" i="1" dirty="0">
                <a:hlinkClick r:id="rId4"/>
              </a:rPr>
              <a:t>recordkeeping requirements exist concerning requests and disclosures</a:t>
            </a:r>
            <a:r>
              <a:rPr lang="en-US" sz="2000" i="1" dirty="0" smtClean="0">
                <a:hlinkClick r:id="rId4"/>
              </a:rPr>
              <a:t>?</a:t>
            </a:r>
            <a:r>
              <a:rPr lang="en-US" sz="2000" i="1" dirty="0" smtClean="0"/>
              <a:t> </a:t>
            </a:r>
            <a:r>
              <a:rPr lang="en-US" sz="2000" b="1" dirty="0"/>
              <a:t>§99.32</a:t>
            </a:r>
          </a:p>
          <a:p>
            <a:pPr marL="514350" indent="-514350">
              <a:spcBef>
                <a:spcPts val="0"/>
              </a:spcBef>
              <a:buFont typeface="Arial" pitchFamily="34" charset="0"/>
              <a:buAutoNum type="arabicPeriod" startAt="9"/>
            </a:pPr>
            <a:endParaRPr lang="en-US" sz="2000" i="1" dirty="0"/>
          </a:p>
          <a:p>
            <a:pPr marL="514350" indent="-514350">
              <a:spcBef>
                <a:spcPts val="0"/>
              </a:spcBef>
              <a:buAutoNum type="arabicPeriod" startAt="9"/>
            </a:pPr>
            <a:endParaRPr lang="en-US" sz="2000" i="1" dirty="0">
              <a:latin typeface="Cambria" pitchFamily="18" charset="0"/>
            </a:endParaRPr>
          </a:p>
        </p:txBody>
      </p:sp>
      <p:pic>
        <p:nvPicPr>
          <p:cNvPr id="8194" name="Picture 2" descr="C:\Users\Levette.Williams\AppData\Local\Microsoft\Windows\Temporary Internet Files\Content.IE5\02QEJD0E\ED-Sea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640667"/>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504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accent2">
              <a:lumMod val="60000"/>
              <a:lumOff val="40000"/>
            </a:schemeClr>
          </a:solidFill>
          <a:ln w="28575">
            <a:solidFill>
              <a:schemeClr val="tx1"/>
            </a:solidFill>
          </a:ln>
          <a:scene3d>
            <a:camera prst="orthographicFront"/>
            <a:lightRig rig="threePt" dir="t"/>
          </a:scene3d>
          <a:sp3d>
            <a:bevelT w="152400" h="50800" prst="softRound"/>
          </a:sp3d>
        </p:spPr>
        <p:txBody>
          <a:bodyPr/>
          <a:lstStyle/>
          <a:p>
            <a:r>
              <a:rPr lang="en-US" dirty="0" smtClean="0">
                <a:solidFill>
                  <a:schemeClr val="accent2">
                    <a:lumMod val="75000"/>
                  </a:schemeClr>
                </a:solidFill>
              </a:rPr>
              <a:t>Four Exceptions</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FERPA allows four exceptions under which student PII may be shared without the consent of parents or eligible students.</a:t>
            </a:r>
          </a:p>
          <a:p>
            <a:pPr marL="514350" indent="-514350">
              <a:buFont typeface="+mj-lt"/>
              <a:buAutoNum type="arabicPeriod"/>
            </a:pPr>
            <a:r>
              <a:rPr lang="en-US" dirty="0"/>
              <a:t>School Official </a:t>
            </a:r>
            <a:r>
              <a:rPr lang="en-US" dirty="0" smtClean="0"/>
              <a:t>Exception</a:t>
            </a:r>
          </a:p>
          <a:p>
            <a:pPr marL="514350" indent="-514350">
              <a:buFont typeface="+mj-lt"/>
              <a:buAutoNum type="arabicPeriod"/>
            </a:pPr>
            <a:r>
              <a:rPr lang="en-US" dirty="0"/>
              <a:t>Studies </a:t>
            </a:r>
            <a:r>
              <a:rPr lang="en-US" dirty="0" smtClean="0"/>
              <a:t>Exception</a:t>
            </a:r>
          </a:p>
          <a:p>
            <a:pPr marL="514350" indent="-514350">
              <a:buFont typeface="+mj-lt"/>
              <a:buAutoNum type="arabicPeriod"/>
            </a:pPr>
            <a:r>
              <a:rPr lang="en-US" dirty="0"/>
              <a:t>Audit or Evaluation </a:t>
            </a:r>
            <a:r>
              <a:rPr lang="en-US" dirty="0" smtClean="0"/>
              <a:t>Exception</a:t>
            </a:r>
          </a:p>
          <a:p>
            <a:pPr marL="514350" indent="-514350">
              <a:buFont typeface="+mj-lt"/>
              <a:buAutoNum type="arabicPeriod"/>
            </a:pPr>
            <a:r>
              <a:rPr lang="en-US" dirty="0"/>
              <a:t>Directory Information Exception</a:t>
            </a:r>
            <a:endParaRPr lang="en-US" dirty="0" smtClean="0"/>
          </a:p>
          <a:p>
            <a:endParaRPr lang="en-US" dirty="0"/>
          </a:p>
        </p:txBody>
      </p:sp>
      <p:pic>
        <p:nvPicPr>
          <p:cNvPr id="1026" name="Picture 2" descr="C:\Users\Levette.Williams\AppData\Local\Microsoft\Windows\Temporary Internet Files\Content.IE5\S61MG8TE\Three-Ways-to-Pursue-Cloud-Data-Privacy-with-Medical-Records_we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0200" y="4724400"/>
            <a:ext cx="2438400" cy="183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414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ln w="28575">
            <a:solidFill>
              <a:schemeClr val="tx1"/>
            </a:solidFill>
          </a:ln>
          <a:scene3d>
            <a:camera prst="orthographicFront"/>
            <a:lightRig rig="threePt" dir="t"/>
          </a:scene3d>
          <a:sp3d>
            <a:bevelT prst="slope"/>
          </a:sp3d>
        </p:spPr>
        <p:txBody>
          <a:bodyPr/>
          <a:lstStyle/>
          <a:p>
            <a:r>
              <a:rPr lang="en-US" dirty="0" smtClean="0">
                <a:solidFill>
                  <a:schemeClr val="accent2">
                    <a:lumMod val="75000"/>
                  </a:schemeClr>
                </a:solidFill>
              </a:rPr>
              <a:t>School Official Exception</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a:t>S</a:t>
            </a:r>
            <a:r>
              <a:rPr lang="en-US" dirty="0" smtClean="0"/>
              <a:t>chools </a:t>
            </a:r>
            <a:r>
              <a:rPr lang="en-US" dirty="0"/>
              <a:t>and LEAs may share student PII among designated school officials with a legitimate educational interest. </a:t>
            </a:r>
            <a:endParaRPr lang="en-US" dirty="0" smtClean="0"/>
          </a:p>
          <a:p>
            <a:r>
              <a:rPr lang="en-US" dirty="0" smtClean="0"/>
              <a:t>Outside </a:t>
            </a:r>
            <a:r>
              <a:rPr lang="en-US" dirty="0"/>
              <a:t>parties may be considered school officials if they are performing a service for which the school or LEA would otherwise use employees. </a:t>
            </a:r>
            <a:endParaRPr lang="en-US" dirty="0" smtClean="0"/>
          </a:p>
          <a:p>
            <a:r>
              <a:rPr lang="en-US" dirty="0" smtClean="0"/>
              <a:t>LEAs </a:t>
            </a:r>
            <a:r>
              <a:rPr lang="en-US" dirty="0"/>
              <a:t>define who constitutes a school official with legitimate educational interest in their annual notification of rights under FERPA.</a:t>
            </a:r>
          </a:p>
        </p:txBody>
      </p:sp>
    </p:spTree>
    <p:extLst>
      <p:ext uri="{BB962C8B-B14F-4D97-AF65-F5344CB8AC3E}">
        <p14:creationId xmlns:p14="http://schemas.microsoft.com/office/powerpoint/2010/main" val="1123374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2">
              <a:lumMod val="60000"/>
              <a:lumOff val="40000"/>
            </a:schemeClr>
          </a:solidFill>
          <a:ln w="38100">
            <a:solidFill>
              <a:schemeClr val="tx1"/>
            </a:solidFill>
          </a:ln>
          <a:scene3d>
            <a:camera prst="orthographicFront"/>
            <a:lightRig rig="threePt" dir="t"/>
          </a:scene3d>
          <a:sp3d>
            <a:bevelT prst="relaxedInset"/>
          </a:sp3d>
        </p:spPr>
        <p:txBody>
          <a:bodyPr/>
          <a:lstStyle/>
          <a:p>
            <a:r>
              <a:rPr lang="en-US" dirty="0" smtClean="0">
                <a:solidFill>
                  <a:schemeClr val="accent2">
                    <a:lumMod val="75000"/>
                  </a:schemeClr>
                </a:solidFill>
              </a:rPr>
              <a:t>Studies Exception</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smtClean="0"/>
              <a:t>Allows </a:t>
            </a:r>
            <a:r>
              <a:rPr lang="en-US" dirty="0"/>
              <a:t>the disclosure of student PII to third parties that are conducting certain studies for, or on behalf of, educational agencies or institutions</a:t>
            </a:r>
            <a:r>
              <a:rPr lang="en-US" dirty="0" smtClean="0"/>
              <a:t>.</a:t>
            </a:r>
          </a:p>
          <a:p>
            <a:r>
              <a:rPr lang="en-US" dirty="0" smtClean="0"/>
              <a:t> </a:t>
            </a:r>
            <a:r>
              <a:rPr lang="en-US" dirty="0"/>
              <a:t>These studies need to be for the specific (limited) purpose of developing, validating, or administering a predictive test, administering a student aid program, or improving instruction. </a:t>
            </a:r>
            <a:endParaRPr lang="en-US" dirty="0" smtClean="0"/>
          </a:p>
          <a:p>
            <a:r>
              <a:rPr lang="en-US" dirty="0" smtClean="0"/>
              <a:t>Under </a:t>
            </a:r>
            <a:r>
              <a:rPr lang="en-US" dirty="0"/>
              <a:t>FERPA, the education agency must first execute a written agreement with the organization conducting the activity.</a:t>
            </a:r>
          </a:p>
        </p:txBody>
      </p:sp>
    </p:spTree>
    <p:extLst>
      <p:ext uri="{BB962C8B-B14F-4D97-AF65-F5344CB8AC3E}">
        <p14:creationId xmlns:p14="http://schemas.microsoft.com/office/powerpoint/2010/main" val="3379997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512743" cy="586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894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ln w="28575">
            <a:solidFill>
              <a:schemeClr val="tx1"/>
            </a:solidFill>
          </a:ln>
          <a:scene3d>
            <a:camera prst="orthographicFront"/>
            <a:lightRig rig="threePt" dir="t"/>
          </a:scene3d>
          <a:sp3d>
            <a:bevelT w="152400" h="50800" prst="softRound"/>
          </a:sp3d>
        </p:spPr>
        <p:txBody>
          <a:bodyPr/>
          <a:lstStyle/>
          <a:p>
            <a:r>
              <a:rPr lang="en-US" dirty="0" smtClean="0">
                <a:solidFill>
                  <a:schemeClr val="accent2">
                    <a:lumMod val="75000"/>
                  </a:schemeClr>
                </a:solidFill>
              </a:rPr>
              <a:t>Audit or Evaluation Exception</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r>
              <a:rPr lang="en-US" dirty="0"/>
              <a:t>A</a:t>
            </a:r>
            <a:r>
              <a:rPr lang="en-US" dirty="0" smtClean="0"/>
              <a:t>llows </a:t>
            </a:r>
            <a:r>
              <a:rPr lang="en-US" dirty="0"/>
              <a:t>the disclosure of student PII to authorized representatives of federal, state, and local educational authorities for the audit or evaluation of federal- or state-supported education programs. </a:t>
            </a:r>
          </a:p>
        </p:txBody>
      </p:sp>
      <p:pic>
        <p:nvPicPr>
          <p:cNvPr id="2050" name="Picture 2" descr="C:\Users\Levette.Williams\AppData\Local\Microsoft\Windows\Temporary Internet Files\Content.IE5\FZQREXDI\Privacy-Polic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962400"/>
            <a:ext cx="46672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62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scene3d>
            <a:camera prst="orthographicFront"/>
            <a:lightRig rig="threePt" dir="t"/>
          </a:scene3d>
          <a:sp3d>
            <a:bevelT w="152400" h="50800" prst="softRound"/>
          </a:sp3d>
        </p:spPr>
        <p:txBody>
          <a:bodyPr/>
          <a:lstStyle/>
          <a:p>
            <a:r>
              <a:rPr lang="en-US" dirty="0" smtClean="0">
                <a:solidFill>
                  <a:schemeClr val="accent2">
                    <a:lumMod val="75000"/>
                  </a:schemeClr>
                </a:solidFill>
              </a:rPr>
              <a:t>Directory Information Exception</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t>Schools </a:t>
            </a:r>
            <a:r>
              <a:rPr lang="en-US" dirty="0"/>
              <a:t>may disclose certain student PII without the consent of the parent or eligible student. However, schools must first notify parents of the specific data elements the district is designating as directory information, and allow parents a reasonable amount of time to “opt out” of having their children’s information shared under this exception. </a:t>
            </a:r>
            <a:endParaRPr lang="en-US" dirty="0" smtClean="0"/>
          </a:p>
          <a:p>
            <a:r>
              <a:rPr lang="en-US" dirty="0" smtClean="0"/>
              <a:t>Schools </a:t>
            </a:r>
            <a:r>
              <a:rPr lang="en-US" dirty="0"/>
              <a:t>must keep track of the children whose parents have opted out of sharing information, and ensure that information about these children is not included when directory information about other students is shared. </a:t>
            </a:r>
            <a:endParaRPr lang="en-US" dirty="0" smtClean="0"/>
          </a:p>
          <a:p>
            <a:r>
              <a:rPr lang="en-US" dirty="0" smtClean="0"/>
              <a:t>The </a:t>
            </a:r>
            <a:r>
              <a:rPr lang="en-US" dirty="0"/>
              <a:t>school district’s directory information policy may be included as part of the requisite annual notification of FERPA rights, or it may be distributed separately. </a:t>
            </a:r>
          </a:p>
        </p:txBody>
      </p:sp>
    </p:spTree>
    <p:extLst>
      <p:ext uri="{BB962C8B-B14F-4D97-AF65-F5344CB8AC3E}">
        <p14:creationId xmlns:p14="http://schemas.microsoft.com/office/powerpoint/2010/main" val="404496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scene3d>
            <a:camera prst="orthographicFront"/>
            <a:lightRig rig="threePt" dir="t"/>
          </a:scene3d>
          <a:sp3d>
            <a:bevelT prst="relaxedInset"/>
          </a:sp3d>
        </p:spPr>
        <p:txBody>
          <a:bodyPr/>
          <a:lstStyle/>
          <a:p>
            <a:r>
              <a:rPr lang="en-US" dirty="0">
                <a:solidFill>
                  <a:schemeClr val="accent2">
                    <a:lumMod val="75000"/>
                  </a:schemeClr>
                </a:solidFill>
              </a:rPr>
              <a:t>Directory Information Exception</a:t>
            </a:r>
          </a:p>
        </p:txBody>
      </p:sp>
      <p:sp>
        <p:nvSpPr>
          <p:cNvPr id="3" name="Content Placeholder 2"/>
          <p:cNvSpPr>
            <a:spLocks noGrp="1"/>
          </p:cNvSpPr>
          <p:nvPr>
            <p:ph idx="1"/>
          </p:nvPr>
        </p:nvSpPr>
        <p:spPr/>
        <p:txBody>
          <a:bodyPr/>
          <a:lstStyle/>
          <a:p>
            <a:r>
              <a:rPr lang="en-US" dirty="0"/>
              <a:t>Directory information can be defined as PII that is generally not considered harmful or an invasion of privacy if released. </a:t>
            </a:r>
            <a:endParaRPr lang="en-US" dirty="0" smtClean="0"/>
          </a:p>
          <a:p>
            <a:r>
              <a:rPr lang="en-US" dirty="0" smtClean="0"/>
              <a:t>LEAs </a:t>
            </a:r>
            <a:r>
              <a:rPr lang="en-US" dirty="0"/>
              <a:t>are responsible for developing the directory information policy that will be used in their schools. </a:t>
            </a:r>
            <a:endParaRPr lang="en-US" dirty="0" smtClean="0"/>
          </a:p>
          <a:p>
            <a:r>
              <a:rPr lang="en-US" dirty="0" smtClean="0"/>
              <a:t>The </a:t>
            </a:r>
            <a:r>
              <a:rPr lang="en-US" dirty="0"/>
              <a:t>list of data elements considered to be directory information will vary among LEAs. </a:t>
            </a:r>
          </a:p>
        </p:txBody>
      </p:sp>
    </p:spTree>
    <p:extLst>
      <p:ext uri="{BB962C8B-B14F-4D97-AF65-F5344CB8AC3E}">
        <p14:creationId xmlns:p14="http://schemas.microsoft.com/office/powerpoint/2010/main" val="3092889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a:ln w="28575">
            <a:solidFill>
              <a:schemeClr val="tx1"/>
            </a:solidFill>
          </a:ln>
          <a:scene3d>
            <a:camera prst="orthographicFront"/>
            <a:lightRig rig="threePt" dir="t"/>
          </a:scene3d>
          <a:sp3d>
            <a:bevelT prst="relaxedInset"/>
          </a:sp3d>
        </p:spPr>
        <p:txBody>
          <a:bodyPr/>
          <a:lstStyle/>
          <a:p>
            <a:r>
              <a:rPr lang="en-US" dirty="0">
                <a:solidFill>
                  <a:schemeClr val="accent2">
                    <a:lumMod val="75000"/>
                  </a:schemeClr>
                </a:solidFill>
              </a:rPr>
              <a:t>Directory Information Exception</a:t>
            </a:r>
          </a:p>
        </p:txBody>
      </p:sp>
      <p:sp>
        <p:nvSpPr>
          <p:cNvPr id="3" name="Content Placeholder 2"/>
          <p:cNvSpPr>
            <a:spLocks noGrp="1"/>
          </p:cNvSpPr>
          <p:nvPr>
            <p:ph idx="1"/>
          </p:nvPr>
        </p:nvSpPr>
        <p:spPr/>
        <p:txBody>
          <a:bodyPr>
            <a:normAutofit/>
          </a:bodyPr>
          <a:lstStyle/>
          <a:p>
            <a:r>
              <a:rPr lang="en-US" dirty="0"/>
              <a:t>Some districts may choose to adopt a </a:t>
            </a:r>
            <a:r>
              <a:rPr lang="en-US" b="1" u="sng" dirty="0"/>
              <a:t>L</a:t>
            </a:r>
            <a:r>
              <a:rPr lang="en-US" b="1" u="sng" dirty="0" smtClean="0"/>
              <a:t>imited </a:t>
            </a:r>
            <a:r>
              <a:rPr lang="en-US" b="1" u="sng" dirty="0"/>
              <a:t>D</a:t>
            </a:r>
            <a:r>
              <a:rPr lang="en-US" b="1" u="sng" dirty="0" smtClean="0"/>
              <a:t>irectory </a:t>
            </a:r>
            <a:r>
              <a:rPr lang="en-US" b="1" u="sng" dirty="0"/>
              <a:t>I</a:t>
            </a:r>
            <a:r>
              <a:rPr lang="en-US" b="1" u="sng" dirty="0" smtClean="0"/>
              <a:t>nformation </a:t>
            </a:r>
            <a:r>
              <a:rPr lang="en-US" b="1" u="sng" dirty="0"/>
              <a:t>policy.</a:t>
            </a:r>
            <a:r>
              <a:rPr lang="en-US" dirty="0"/>
              <a:t> Under this type of policy, an LEA can either </a:t>
            </a:r>
            <a:endParaRPr lang="en-US" dirty="0" smtClean="0"/>
          </a:p>
          <a:p>
            <a:pPr marL="514350" indent="-514350">
              <a:buFont typeface="+mj-lt"/>
              <a:buAutoNum type="alphaLcParenR"/>
            </a:pPr>
            <a:r>
              <a:rPr lang="en-US" dirty="0" smtClean="0"/>
              <a:t>designate </a:t>
            </a:r>
            <a:r>
              <a:rPr lang="en-US" dirty="0"/>
              <a:t>the specific entities that </a:t>
            </a:r>
            <a:r>
              <a:rPr lang="en-US" dirty="0" smtClean="0"/>
              <a:t>may receive </a:t>
            </a:r>
            <a:r>
              <a:rPr lang="en-US" dirty="0"/>
              <a:t>directory information, or </a:t>
            </a:r>
            <a:endParaRPr lang="en-US" dirty="0" smtClean="0"/>
          </a:p>
          <a:p>
            <a:pPr marL="514350" indent="-514350">
              <a:buFont typeface="+mj-lt"/>
              <a:buAutoNum type="alphaLcParenR"/>
            </a:pPr>
            <a:r>
              <a:rPr lang="en-US" dirty="0" smtClean="0"/>
              <a:t>designate </a:t>
            </a:r>
            <a:r>
              <a:rPr lang="en-US" dirty="0"/>
              <a:t>the specific purposes for which directory information may be shared. </a:t>
            </a:r>
            <a:endParaRPr lang="en-US" dirty="0" smtClean="0"/>
          </a:p>
        </p:txBody>
      </p:sp>
    </p:spTree>
    <p:extLst>
      <p:ext uri="{BB962C8B-B14F-4D97-AF65-F5344CB8AC3E}">
        <p14:creationId xmlns:p14="http://schemas.microsoft.com/office/powerpoint/2010/main" val="3178181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pPr marL="0" indent="0">
              <a:buNone/>
            </a:pPr>
            <a:r>
              <a:rPr lang="en-US" b="1" u="sng" dirty="0" smtClean="0"/>
              <a:t>Limited </a:t>
            </a:r>
            <a:r>
              <a:rPr lang="en-US" b="1" u="sng" dirty="0"/>
              <a:t>directory information policy.</a:t>
            </a:r>
            <a:endParaRPr lang="en-US" dirty="0" smtClean="0"/>
          </a:p>
          <a:p>
            <a:r>
              <a:rPr lang="en-US" dirty="0" smtClean="0"/>
              <a:t>Parents </a:t>
            </a:r>
            <a:r>
              <a:rPr lang="en-US" dirty="0"/>
              <a:t>and eligible students must still be notified of the directory information policy and allowed to opt out. </a:t>
            </a:r>
          </a:p>
          <a:p>
            <a:r>
              <a:rPr lang="en-US" dirty="0"/>
              <a:t>Some districts may decide to adopt such a policy because it gives them better control over which organizations can have access to the data. </a:t>
            </a:r>
            <a:endParaRPr lang="en-US" dirty="0" smtClean="0"/>
          </a:p>
          <a:p>
            <a:pPr marL="0" indent="0">
              <a:buNone/>
            </a:pPr>
            <a:endParaRPr lang="en-US" sz="2600" i="1" dirty="0" smtClean="0"/>
          </a:p>
          <a:p>
            <a:pPr marL="0" indent="0">
              <a:buNone/>
            </a:pPr>
            <a:r>
              <a:rPr lang="en-US" sz="2600" i="1" dirty="0" smtClean="0"/>
              <a:t>In </a:t>
            </a:r>
            <a:r>
              <a:rPr lang="en-US" sz="2600" i="1" dirty="0"/>
              <a:t>particular, schools and districts in states or localities that have open record laws may find it difficult to refuse to share directory information with an external organization unless the district has specifically adopted a limited directory information policy</a:t>
            </a:r>
          </a:p>
          <a:p>
            <a:endParaRPr lang="en-US" dirty="0"/>
          </a:p>
        </p:txBody>
      </p:sp>
      <p:sp>
        <p:nvSpPr>
          <p:cNvPr id="7" name="Title 1"/>
          <p:cNvSpPr>
            <a:spLocks noGrp="1"/>
          </p:cNvSpPr>
          <p:nvPr>
            <p:ph type="title"/>
          </p:nvPr>
        </p:nvSpPr>
        <p:spPr>
          <a:solidFill>
            <a:schemeClr val="accent2">
              <a:lumMod val="60000"/>
              <a:lumOff val="40000"/>
            </a:schemeClr>
          </a:solidFill>
          <a:scene3d>
            <a:camera prst="orthographicFront"/>
            <a:lightRig rig="threePt" dir="t"/>
          </a:scene3d>
          <a:sp3d>
            <a:bevelT w="152400" h="50800" prst="softRound"/>
          </a:sp3d>
        </p:spPr>
        <p:txBody>
          <a:bodyPr/>
          <a:lstStyle/>
          <a:p>
            <a:r>
              <a:rPr lang="en-US" dirty="0" smtClean="0">
                <a:solidFill>
                  <a:schemeClr val="accent2">
                    <a:lumMod val="75000"/>
                  </a:schemeClr>
                </a:solidFill>
              </a:rPr>
              <a:t>Directory Information Exception</a:t>
            </a:r>
            <a:endParaRPr lang="en-US" dirty="0">
              <a:solidFill>
                <a:schemeClr val="accent2">
                  <a:lumMod val="75000"/>
                </a:schemeClr>
              </a:solidFill>
            </a:endParaRPr>
          </a:p>
        </p:txBody>
      </p:sp>
    </p:spTree>
    <p:extLst>
      <p:ext uri="{BB962C8B-B14F-4D97-AF65-F5344CB8AC3E}">
        <p14:creationId xmlns:p14="http://schemas.microsoft.com/office/powerpoint/2010/main" val="2240053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Recordation</a:t>
            </a:r>
            <a:endParaRPr lang="en-US" dirty="0"/>
          </a:p>
        </p:txBody>
      </p:sp>
      <p:sp>
        <p:nvSpPr>
          <p:cNvPr id="3" name="Content Placeholder 2"/>
          <p:cNvSpPr>
            <a:spLocks noGrp="1"/>
          </p:cNvSpPr>
          <p:nvPr>
            <p:ph idx="1"/>
          </p:nvPr>
        </p:nvSpPr>
        <p:spPr/>
        <p:txBody>
          <a:bodyPr>
            <a:normAutofit/>
          </a:bodyPr>
          <a:lstStyle/>
          <a:p>
            <a:r>
              <a:rPr lang="en-US" dirty="0" smtClean="0"/>
              <a:t>An </a:t>
            </a:r>
            <a:r>
              <a:rPr lang="en-US" dirty="0"/>
              <a:t>educational agency or institution must maintain a record of each request for access to and each disclosure of personally identifiable information from the education records of each </a:t>
            </a:r>
            <a:r>
              <a:rPr lang="en-US" dirty="0" smtClean="0"/>
              <a:t>student</a:t>
            </a:r>
            <a:endParaRPr lang="en-US" dirty="0"/>
          </a:p>
        </p:txBody>
      </p:sp>
      <p:pic>
        <p:nvPicPr>
          <p:cNvPr id="4099" name="Picture 3" descr="C:\Users\Levette.Williams\AppData\Local\Microsoft\Windows\Temporary Internet Files\Content.IE5\BBS8H7IZ\1279645884_106136290_1-Traduccion-y-Edicion-de-Abstracts-Resumenes-de-Tesis-o-Trabajos-Academicos-Centro-12796458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91000"/>
            <a:ext cx="2641600" cy="229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0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Recordation</a:t>
            </a:r>
            <a:endParaRPr lang="en-US" dirty="0"/>
          </a:p>
        </p:txBody>
      </p:sp>
      <p:sp>
        <p:nvSpPr>
          <p:cNvPr id="3" name="Content Placeholder 2"/>
          <p:cNvSpPr>
            <a:spLocks noGrp="1"/>
          </p:cNvSpPr>
          <p:nvPr>
            <p:ph idx="1"/>
          </p:nvPr>
        </p:nvSpPr>
        <p:spPr/>
        <p:txBody>
          <a:bodyPr/>
          <a:lstStyle/>
          <a:p>
            <a:r>
              <a:rPr lang="en-US" dirty="0"/>
              <a:t>Recordation: FERPA </a:t>
            </a:r>
            <a:r>
              <a:rPr lang="en-US" b="1" u="sng" dirty="0"/>
              <a:t>does not </a:t>
            </a:r>
            <a:r>
              <a:rPr lang="en-US" dirty="0"/>
              <a:t>require educational agencies and institutions to record disclosures of appropriately designated directory information (§ 99.32(d)(4)).</a:t>
            </a:r>
          </a:p>
        </p:txBody>
      </p:sp>
      <p:pic>
        <p:nvPicPr>
          <p:cNvPr id="5123" name="Picture 3" descr="C:\Users\Levette.Williams\AppData\Local\Microsoft\Windows\Temporary Internet Files\Content.IE5\BBS8H7IZ\5782-Stressed-Business-Woman-Carrying-And-Dropping-Documents-Clipart-Illustr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35401"/>
            <a:ext cx="2514600" cy="2441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422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Recordation</a:t>
            </a:r>
            <a:endParaRPr lang="en-US" dirty="0"/>
          </a:p>
        </p:txBody>
      </p:sp>
      <p:sp>
        <p:nvSpPr>
          <p:cNvPr id="3" name="Content Placeholder 2"/>
          <p:cNvSpPr>
            <a:spLocks noGrp="1"/>
          </p:cNvSpPr>
          <p:nvPr>
            <p:ph idx="1"/>
          </p:nvPr>
        </p:nvSpPr>
        <p:spPr/>
        <p:txBody>
          <a:bodyPr/>
          <a:lstStyle/>
          <a:p>
            <a:r>
              <a:rPr lang="en-US" dirty="0"/>
              <a:t>Recordation: FERPA (§ 99.32(d)(2)) </a:t>
            </a:r>
            <a:r>
              <a:rPr lang="en-US" b="1" u="sng" dirty="0"/>
              <a:t>does not </a:t>
            </a:r>
            <a:r>
              <a:rPr lang="en-US" dirty="0"/>
              <a:t>require educational agencies and institutions to record disclosures of PII from education records to school officials under § 99.31(a)(1)</a:t>
            </a:r>
          </a:p>
        </p:txBody>
      </p:sp>
      <p:pic>
        <p:nvPicPr>
          <p:cNvPr id="6146" name="Picture 2" descr="C:\Users\Levette.Williams\AppData\Local\Microsoft\Windows\Temporary Internet Files\Content.IE5\FZQREXDI\documentati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962400"/>
            <a:ext cx="3429000" cy="228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110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Recordation</a:t>
            </a:r>
            <a:endParaRPr lang="en-US" dirty="0"/>
          </a:p>
        </p:txBody>
      </p:sp>
      <p:sp>
        <p:nvSpPr>
          <p:cNvPr id="3" name="Content Placeholder 2"/>
          <p:cNvSpPr>
            <a:spLocks noGrp="1"/>
          </p:cNvSpPr>
          <p:nvPr>
            <p:ph idx="1"/>
          </p:nvPr>
        </p:nvSpPr>
        <p:spPr/>
        <p:txBody>
          <a:bodyPr/>
          <a:lstStyle/>
          <a:p>
            <a:r>
              <a:rPr lang="en-US" dirty="0"/>
              <a:t>Recordation: FERPA </a:t>
            </a:r>
            <a:r>
              <a:rPr lang="en-US" b="1" u="sng" dirty="0"/>
              <a:t>requires</a:t>
            </a:r>
            <a:r>
              <a:rPr lang="en-US" dirty="0"/>
              <a:t> educational agencies and institutions to record all disclosures of PII from education records to organizations made under the studies exception (§ 99.32).</a:t>
            </a:r>
          </a:p>
        </p:txBody>
      </p:sp>
      <p:pic>
        <p:nvPicPr>
          <p:cNvPr id="7170" name="Picture 2" descr="C:\Users\Levette.Williams\AppData\Local\Microsoft\Windows\Temporary Internet Files\Content.IE5\S61MG8TE\document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86200"/>
            <a:ext cx="2563664"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75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Recordation</a:t>
            </a:r>
            <a:endParaRPr lang="en-US" dirty="0"/>
          </a:p>
        </p:txBody>
      </p:sp>
      <p:sp>
        <p:nvSpPr>
          <p:cNvPr id="3" name="Content Placeholder 2"/>
          <p:cNvSpPr>
            <a:spLocks noGrp="1"/>
          </p:cNvSpPr>
          <p:nvPr>
            <p:ph idx="1"/>
          </p:nvPr>
        </p:nvSpPr>
        <p:spPr/>
        <p:txBody>
          <a:bodyPr>
            <a:normAutofit fontScale="92500"/>
          </a:bodyPr>
          <a:lstStyle/>
          <a:p>
            <a:r>
              <a:rPr lang="en-US" dirty="0"/>
              <a:t>Recordation: FERPA requires educational agencies and institutions to record all disclosures of PII from education records made under the audit or evaluation exception (§ 99.32).  </a:t>
            </a:r>
            <a:endParaRPr lang="en-US" dirty="0" smtClean="0"/>
          </a:p>
          <a:p>
            <a:r>
              <a:rPr lang="en-US" dirty="0" smtClean="0"/>
              <a:t>State </a:t>
            </a:r>
            <a:r>
              <a:rPr lang="en-US" dirty="0"/>
              <a:t>and local educational authorities (and other FERPA-permitted entities listed in § 99.31(a)(3)) </a:t>
            </a:r>
            <a:r>
              <a:rPr lang="en-US" dirty="0" err="1"/>
              <a:t>redisclosing</a:t>
            </a:r>
            <a:r>
              <a:rPr lang="en-US" dirty="0"/>
              <a:t> PII on behalf of the educational agency or institution must record disclosures according to the requirements in § 99.32(b)(2).</a:t>
            </a:r>
          </a:p>
        </p:txBody>
      </p:sp>
    </p:spTree>
    <p:extLst>
      <p:ext uri="{BB962C8B-B14F-4D97-AF65-F5344CB8AC3E}">
        <p14:creationId xmlns:p14="http://schemas.microsoft.com/office/powerpoint/2010/main" val="4234660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Laws</a:t>
            </a:r>
            <a:endParaRPr lang="en-US" dirty="0"/>
          </a:p>
        </p:txBody>
      </p:sp>
      <p:sp>
        <p:nvSpPr>
          <p:cNvPr id="3" name="Content Placeholder 2"/>
          <p:cNvSpPr>
            <a:spLocks noGrp="1"/>
          </p:cNvSpPr>
          <p:nvPr>
            <p:ph idx="1"/>
          </p:nvPr>
        </p:nvSpPr>
        <p:spPr/>
        <p:txBody>
          <a:bodyPr/>
          <a:lstStyle/>
          <a:p>
            <a:r>
              <a:rPr lang="en-US" dirty="0" smtClean="0">
                <a:hlinkClick r:id="rId2"/>
              </a:rPr>
              <a:t>Family Educational Rights and Privacy Act</a:t>
            </a:r>
            <a:endParaRPr lang="en-US" dirty="0" smtClean="0"/>
          </a:p>
          <a:p>
            <a:r>
              <a:rPr lang="en-US" dirty="0" smtClean="0">
                <a:hlinkClick r:id="rId3"/>
              </a:rPr>
              <a:t>Protection of Pupil Rights Amendment</a:t>
            </a:r>
            <a:endParaRPr lang="en-US" dirty="0" smtClean="0"/>
          </a:p>
          <a:p>
            <a:r>
              <a:rPr lang="en-US" dirty="0" smtClean="0">
                <a:hlinkClick r:id="rId4"/>
              </a:rPr>
              <a:t>Individual’s with Disabilities in Education Act</a:t>
            </a:r>
            <a:endParaRPr lang="en-US" dirty="0" smtClean="0"/>
          </a:p>
          <a:p>
            <a:r>
              <a:rPr lang="en-US" dirty="0" smtClean="0">
                <a:hlinkClick r:id="rId5"/>
              </a:rPr>
              <a:t>Children’s Online Privacy Protection Act</a:t>
            </a:r>
            <a:endParaRPr lang="en-US" dirty="0" smtClean="0"/>
          </a:p>
          <a:p>
            <a:r>
              <a:rPr lang="en-US" dirty="0"/>
              <a:t>Georgia’s Student Privacy, Accessibility and Transparency Act  </a:t>
            </a:r>
            <a:r>
              <a:rPr lang="en-US" sz="2800" dirty="0"/>
              <a:t>(</a:t>
            </a:r>
            <a:r>
              <a:rPr lang="en-US" sz="2400" dirty="0"/>
              <a:t>OCGA </a:t>
            </a:r>
            <a:r>
              <a:rPr lang="en-US" sz="2800" dirty="0"/>
              <a:t>§</a:t>
            </a:r>
            <a:r>
              <a:rPr lang="en-US" sz="2400" dirty="0"/>
              <a:t>20-2-660 to 20-20-667)</a:t>
            </a:r>
            <a:endParaRPr lang="en-US" sz="2800" dirty="0"/>
          </a:p>
          <a:p>
            <a:endParaRPr lang="en-US" dirty="0"/>
          </a:p>
        </p:txBody>
      </p:sp>
      <p:pic>
        <p:nvPicPr>
          <p:cNvPr id="4098" name="Picture 2" descr="C:\Users\Levette.Williams\AppData\Local\Microsoft\Windows\Temporary Internet Files\Content.IE5\FZQREXDI\Three-Ways-to-Pursue-Cloud-Data-Privacy-with-Medical-Records_we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5200650"/>
            <a:ext cx="1539240" cy="115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693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355928"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304800"/>
            <a:ext cx="6858000" cy="381000"/>
          </a:xfrm>
          <a:prstGeom prst="rect">
            <a:avLst/>
          </a:prstGeom>
          <a:noFill/>
        </p:spPr>
        <p:txBody>
          <a:bodyPr wrap="square" rtlCol="0">
            <a:spAutoFit/>
          </a:bodyPr>
          <a:lstStyle/>
          <a:p>
            <a:pPr algn="ctr"/>
            <a:r>
              <a:rPr lang="en-US" dirty="0" smtClean="0">
                <a:hlinkClick r:id="rId3"/>
              </a:rPr>
              <a:t>FERPA Exceptions and Recordation Requirements</a:t>
            </a:r>
            <a:endParaRPr lang="en-US" dirty="0"/>
          </a:p>
        </p:txBody>
      </p:sp>
    </p:spTree>
    <p:extLst>
      <p:ext uri="{BB962C8B-B14F-4D97-AF65-F5344CB8AC3E}">
        <p14:creationId xmlns:p14="http://schemas.microsoft.com/office/powerpoint/2010/main" val="1180236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09600"/>
            <a:ext cx="7182140" cy="550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027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hlinkClick r:id="rId2"/>
              </a:rPr>
              <a:t>Individual’s </a:t>
            </a:r>
            <a:r>
              <a:rPr lang="en-US" sz="3600" dirty="0">
                <a:hlinkClick r:id="rId2"/>
              </a:rPr>
              <a:t>with Disabilities in Education Act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IDEA is the federal law designed to protect students with disabilities and ensure they receive equitable treatment. </a:t>
            </a:r>
            <a:endParaRPr lang="en-US" dirty="0" smtClean="0"/>
          </a:p>
          <a:p>
            <a:r>
              <a:rPr lang="en-US" dirty="0" smtClean="0"/>
              <a:t>FERPA </a:t>
            </a:r>
            <a:r>
              <a:rPr lang="en-US" dirty="0"/>
              <a:t>requirements apply under IDEA. </a:t>
            </a:r>
            <a:endParaRPr lang="en-US" dirty="0" smtClean="0"/>
          </a:p>
          <a:p>
            <a:r>
              <a:rPr lang="en-US" dirty="0" smtClean="0"/>
              <a:t>One </a:t>
            </a:r>
            <a:r>
              <a:rPr lang="en-US" dirty="0"/>
              <a:t>difference, however, is that under IDEA when a child with disabilities reaches the age of 18 and becomes an “eligible” student under FERPA, an education agency must continue to send notifications to the parents in addition to the eligible student. </a:t>
            </a:r>
          </a:p>
        </p:txBody>
      </p:sp>
    </p:spTree>
    <p:extLst>
      <p:ext uri="{BB962C8B-B14F-4D97-AF65-F5344CB8AC3E}">
        <p14:creationId xmlns:p14="http://schemas.microsoft.com/office/powerpoint/2010/main" val="3575339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96" t="15308" r="18296" b="9260"/>
          <a:stretch/>
        </p:blipFill>
        <p:spPr bwMode="auto">
          <a:xfrm>
            <a:off x="2590800" y="1295400"/>
            <a:ext cx="3979333" cy="5173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381000" y="457200"/>
            <a:ext cx="7620000" cy="738664"/>
          </a:xfrm>
          <a:prstGeom prst="rect">
            <a:avLst/>
          </a:prstGeom>
          <a:noFill/>
        </p:spPr>
        <p:txBody>
          <a:bodyPr wrap="square" rtlCol="0">
            <a:spAutoFit/>
          </a:bodyPr>
          <a:lstStyle/>
          <a:p>
            <a:r>
              <a:rPr lang="en-US" dirty="0" smtClean="0"/>
              <a:t>New Resource Now Available</a:t>
            </a:r>
          </a:p>
          <a:p>
            <a:pPr algn="ctr"/>
            <a:r>
              <a:rPr lang="en-US" sz="2400" b="1" dirty="0" smtClean="0"/>
              <a:t>          </a:t>
            </a:r>
            <a:r>
              <a:rPr lang="en-US" sz="2400" b="1" dirty="0" smtClean="0">
                <a:hlinkClick r:id="rId3"/>
              </a:rPr>
              <a:t>Forum Guide to Education Data Privacy</a:t>
            </a:r>
            <a:endParaRPr lang="en-US" sz="2400" b="1" dirty="0"/>
          </a:p>
        </p:txBody>
      </p:sp>
    </p:spTree>
    <p:extLst>
      <p:ext uri="{BB962C8B-B14F-4D97-AF65-F5344CB8AC3E}">
        <p14:creationId xmlns:p14="http://schemas.microsoft.com/office/powerpoint/2010/main" val="1845641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Forum Guide to Education Data Privacy  Table of Contents</a:t>
            </a:r>
            <a:endParaRPr lang="en-US" sz="36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33" y="1447800"/>
            <a:ext cx="8337642"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829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Student Data Privacy, Accessibility, and Transparency Act -</a:t>
            </a:r>
            <a:endParaRPr lang="en-US" dirty="0"/>
          </a:p>
        </p:txBody>
      </p:sp>
      <p:sp>
        <p:nvSpPr>
          <p:cNvPr id="3" name="Content Placeholder 2"/>
          <p:cNvSpPr>
            <a:spLocks noGrp="1"/>
          </p:cNvSpPr>
          <p:nvPr>
            <p:ph idx="1"/>
          </p:nvPr>
        </p:nvSpPr>
        <p:spPr/>
        <p:txBody>
          <a:bodyPr/>
          <a:lstStyle/>
          <a:p>
            <a:r>
              <a:rPr lang="en-US" i="1" dirty="0" smtClean="0"/>
              <a:t>20-2-661 – 20-20-667</a:t>
            </a:r>
          </a:p>
          <a:p>
            <a:pPr marL="0" indent="0">
              <a:buNone/>
            </a:pPr>
            <a:r>
              <a:rPr lang="en-US" i="1" dirty="0" smtClean="0"/>
              <a:t>The </a:t>
            </a:r>
            <a:r>
              <a:rPr lang="en-US" i="1" dirty="0"/>
              <a:t>General Assembly acknowledges that student data is a vital resource for parents, teachers, and school staff, and it is the intent of the General Assembly to ensure that student data is safeguarded and that students' and parents' privacy is honored, respected, and </a:t>
            </a:r>
            <a:r>
              <a:rPr lang="en-US" i="1" dirty="0" smtClean="0"/>
              <a:t>protected.</a:t>
            </a:r>
            <a:endParaRPr lang="en-US" i="1" dirty="0"/>
          </a:p>
        </p:txBody>
      </p:sp>
      <p:pic>
        <p:nvPicPr>
          <p:cNvPr id="3075" name="Picture 3" descr="C:\Users\Levette.Williams\AppData\Local\Microsoft\Windows\Temporary Internet Files\Content.IE5\FZQREXDI\law-clip-art-5[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458" y="5253567"/>
            <a:ext cx="170815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11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chemeClr val="accent2"/>
          </a:solidFill>
          <a:effectLst/>
          <a:scene3d>
            <a:camera prst="orthographicFront">
              <a:rot lat="0" lon="0" rev="0"/>
            </a:camera>
            <a:lightRig rig="threePt" dir="t">
              <a:rot lat="0" lon="0" rev="1200000"/>
            </a:lightRig>
          </a:scene3d>
          <a:sp3d>
            <a:bevelT w="63500" h="25400" prst="relaxedInset"/>
          </a:sp3d>
        </p:spPr>
        <p:style>
          <a:lnRef idx="0">
            <a:schemeClr val="accent1"/>
          </a:lnRef>
          <a:fillRef idx="3">
            <a:schemeClr val="accent1"/>
          </a:fillRef>
          <a:effectRef idx="3">
            <a:schemeClr val="accent1"/>
          </a:effectRef>
          <a:fontRef idx="minor">
            <a:schemeClr val="lt1"/>
          </a:fontRef>
        </p:style>
        <p:txBody>
          <a:bodyPr>
            <a:normAutofit fontScale="90000"/>
            <a:scene3d>
              <a:camera prst="orthographicFront"/>
              <a:lightRig rig="soft" dir="t">
                <a:rot lat="0" lon="0" rev="10800000"/>
              </a:lightRig>
            </a:scene3d>
            <a:sp3d>
              <a:bevelT w="27940" h="12700"/>
              <a:contourClr>
                <a:srgbClr val="DDDDDD"/>
              </a:contourClr>
            </a:sp3d>
          </a:bodyPr>
          <a:lstStyle/>
          <a:p>
            <a:r>
              <a:rPr lang="en-US" b="1" spc="150" dirty="0" smtClean="0">
                <a:ln w="11430"/>
                <a:solidFill>
                  <a:schemeClr val="bg2"/>
                </a:solidFill>
                <a:effectLst>
                  <a:outerShdw blurRad="25400" algn="tl" rotWithShape="0">
                    <a:srgbClr val="000000">
                      <a:alpha val="43000"/>
                    </a:srgbClr>
                  </a:outerShdw>
                </a:effectLst>
              </a:rPr>
              <a:t>Support LEAs in their Responsibility to</a:t>
            </a:r>
            <a:r>
              <a:rPr lang="en-US" b="1" spc="150" dirty="0" smtClean="0">
                <a:ln w="11430"/>
                <a:solidFill>
                  <a:srgbClr val="F8F8F8"/>
                </a:solidFill>
                <a:effectLst>
                  <a:outerShdw blurRad="25400" algn="tl" rotWithShape="0">
                    <a:srgbClr val="000000">
                      <a:alpha val="43000"/>
                    </a:srgbClr>
                  </a:outerShdw>
                </a:effectLst>
              </a:rPr>
              <a:t>:</a:t>
            </a:r>
            <a:endParaRPr lang="en-US" b="1"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a:xfrm>
            <a:off x="304800" y="1295400"/>
            <a:ext cx="8610600" cy="5181600"/>
          </a:xfrm>
        </p:spPr>
        <p:txBody>
          <a:bodyPr>
            <a:normAutofit lnSpcReduction="10000"/>
          </a:bodyPr>
          <a:lstStyle/>
          <a:p>
            <a:pPr>
              <a:buClr>
                <a:srgbClr val="3399FF"/>
              </a:buClr>
            </a:pPr>
            <a:r>
              <a:rPr lang="en-US" sz="2200" b="1" dirty="0" smtClean="0">
                <a:solidFill>
                  <a:schemeClr val="accent2">
                    <a:lumMod val="75000"/>
                  </a:schemeClr>
                </a:solidFill>
              </a:rPr>
              <a:t>Annually </a:t>
            </a:r>
            <a:r>
              <a:rPr lang="en-US" sz="2200" b="1" dirty="0">
                <a:solidFill>
                  <a:schemeClr val="accent2">
                    <a:lumMod val="75000"/>
                  </a:schemeClr>
                </a:solidFill>
              </a:rPr>
              <a:t>notify parents of their right to request student information</a:t>
            </a:r>
            <a:r>
              <a:rPr lang="en-US" sz="2200" b="1" dirty="0" smtClean="0"/>
              <a:t>;</a:t>
            </a:r>
          </a:p>
          <a:p>
            <a:pPr>
              <a:buClr>
                <a:srgbClr val="3399FF"/>
              </a:buClr>
            </a:pPr>
            <a:endParaRPr lang="en-US" sz="1100" b="1" dirty="0" smtClean="0"/>
          </a:p>
          <a:p>
            <a:pPr>
              <a:buClr>
                <a:srgbClr val="3399FF"/>
              </a:buClr>
            </a:pPr>
            <a:r>
              <a:rPr lang="en-US" sz="2200" b="1" dirty="0" smtClean="0"/>
              <a:t>Ensure </a:t>
            </a:r>
            <a:r>
              <a:rPr lang="en-US" sz="2200" b="1" dirty="0"/>
              <a:t>security when providing student data to parents</a:t>
            </a:r>
            <a:r>
              <a:rPr lang="en-US" sz="2200" b="1" dirty="0" smtClean="0"/>
              <a:t>;</a:t>
            </a:r>
          </a:p>
          <a:p>
            <a:pPr>
              <a:buClr>
                <a:srgbClr val="3399FF"/>
              </a:buClr>
            </a:pPr>
            <a:endParaRPr lang="en-US" sz="1100" b="1" dirty="0" smtClean="0"/>
          </a:p>
          <a:p>
            <a:pPr>
              <a:buClr>
                <a:srgbClr val="3399FF"/>
              </a:buClr>
            </a:pPr>
            <a:r>
              <a:rPr lang="en-US" sz="2200" b="1" dirty="0" smtClean="0"/>
              <a:t>Produce </a:t>
            </a:r>
            <a:r>
              <a:rPr lang="en-US" sz="2200" b="1" dirty="0"/>
              <a:t>education records and student data included in such education records to parents and eligible students, ideally within three business days of the request</a:t>
            </a:r>
            <a:r>
              <a:rPr lang="en-US" sz="2200" b="1" dirty="0" smtClean="0"/>
              <a:t>;</a:t>
            </a:r>
          </a:p>
          <a:p>
            <a:pPr>
              <a:buClr>
                <a:srgbClr val="3399FF"/>
              </a:buClr>
            </a:pPr>
            <a:endParaRPr lang="en-US" sz="1100" b="1" dirty="0" smtClean="0"/>
          </a:p>
          <a:p>
            <a:pPr>
              <a:buClr>
                <a:srgbClr val="3399FF"/>
              </a:buClr>
            </a:pPr>
            <a:r>
              <a:rPr lang="en-US" sz="2200" b="1" dirty="0" smtClean="0"/>
              <a:t>Implement </a:t>
            </a:r>
            <a:r>
              <a:rPr lang="en-US" sz="2200" b="1" dirty="0"/>
              <a:t>technologies and programs that allow a parent to view online, download, and transmit data specific to his or her child's education </a:t>
            </a:r>
            <a:r>
              <a:rPr lang="en-US" sz="2200" b="1" dirty="0" smtClean="0"/>
              <a:t>record;</a:t>
            </a:r>
          </a:p>
          <a:p>
            <a:pPr>
              <a:buClr>
                <a:srgbClr val="3399FF"/>
              </a:buClr>
            </a:pPr>
            <a:endParaRPr lang="en-US" sz="1100" b="1" dirty="0" smtClean="0"/>
          </a:p>
          <a:p>
            <a:pPr>
              <a:buClr>
                <a:srgbClr val="3399FF"/>
              </a:buClr>
            </a:pPr>
            <a:r>
              <a:rPr lang="en-US" sz="2200" b="1" dirty="0" smtClean="0">
                <a:solidFill>
                  <a:schemeClr val="accent2">
                    <a:lumMod val="75000"/>
                  </a:schemeClr>
                </a:solidFill>
              </a:rPr>
              <a:t>Create policies and procedures for parents to file a complaint with </a:t>
            </a:r>
            <a:r>
              <a:rPr lang="en-US" sz="2200" b="1" dirty="0">
                <a:solidFill>
                  <a:schemeClr val="accent2">
                    <a:lumMod val="75000"/>
                  </a:schemeClr>
                </a:solidFill>
              </a:rPr>
              <a:t>a local school system regarding a possible violation of rights under this article or under other federal or state student data privacy </a:t>
            </a:r>
            <a:r>
              <a:rPr lang="en-US" sz="2200" b="1" dirty="0" smtClean="0">
                <a:solidFill>
                  <a:schemeClr val="accent2">
                    <a:lumMod val="75000"/>
                  </a:schemeClr>
                </a:solidFill>
              </a:rPr>
              <a:t>and  </a:t>
            </a:r>
            <a:r>
              <a:rPr lang="en-US" sz="2200" b="1" dirty="0">
                <a:solidFill>
                  <a:schemeClr val="accent2">
                    <a:lumMod val="75000"/>
                  </a:schemeClr>
                </a:solidFill>
              </a:rPr>
              <a:t>security </a:t>
            </a:r>
            <a:r>
              <a:rPr lang="en-US" sz="2200" b="1" dirty="0" smtClean="0">
                <a:solidFill>
                  <a:schemeClr val="accent2">
                    <a:lumMod val="75000"/>
                  </a:schemeClr>
                </a:solidFill>
              </a:rPr>
              <a:t>laws.</a:t>
            </a:r>
            <a:r>
              <a:rPr lang="en-US" sz="2600" b="1" dirty="0" smtClean="0">
                <a:solidFill>
                  <a:schemeClr val="accent2">
                    <a:lumMod val="75000"/>
                  </a:schemeClr>
                </a:solidFill>
              </a:rPr>
              <a:t> </a:t>
            </a:r>
            <a:endParaRPr lang="en-US" sz="2400" b="1" dirty="0">
              <a:solidFill>
                <a:schemeClr val="accent2">
                  <a:lumMod val="75000"/>
                </a:schemeClr>
              </a:solidFill>
            </a:endParaRPr>
          </a:p>
          <a:p>
            <a:endParaRPr lang="en-US" sz="2400" b="1" dirty="0" smtClean="0"/>
          </a:p>
          <a:p>
            <a:endParaRPr lang="en-US" sz="2400" b="1" dirty="0"/>
          </a:p>
          <a:p>
            <a:endParaRPr lang="en-US" dirty="0"/>
          </a:p>
        </p:txBody>
      </p:sp>
      <p:pic>
        <p:nvPicPr>
          <p:cNvPr id="1026" name="Picture 2" descr="http://lgmontessori.com/wp-content/uploads/2015/05/parents.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146"/>
          <a:stretch/>
        </p:blipFill>
        <p:spPr bwMode="auto">
          <a:xfrm>
            <a:off x="5486400" y="5730297"/>
            <a:ext cx="3546475" cy="112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926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w="12700">
            <a:solidFill>
              <a:schemeClr val="tx1"/>
            </a:solidFill>
          </a:ln>
          <a:scene3d>
            <a:camera prst="orthographicFront"/>
            <a:lightRig rig="threePt" dir="t"/>
          </a:scene3d>
          <a:sp3d>
            <a:bevelT prst="relaxedInset"/>
          </a:sp3d>
        </p:spPr>
        <p:txBody>
          <a:bodyPr>
            <a:normAutofit fontScale="90000"/>
          </a:bodyPr>
          <a:lstStyle/>
          <a:p>
            <a:r>
              <a:rPr lang="en-US" b="1" dirty="0" smtClean="0"/>
              <a:t/>
            </a:r>
            <a:br>
              <a:rPr lang="en-US" b="1" dirty="0" smtClean="0"/>
            </a:br>
            <a:r>
              <a:rPr lang="en-US" b="1" dirty="0" smtClean="0">
                <a:solidFill>
                  <a:schemeClr val="bg2"/>
                </a:solidFill>
              </a:rPr>
              <a:t>PARENT/ELIGIBLE </a:t>
            </a:r>
            <a:r>
              <a:rPr lang="en-US" b="1" dirty="0">
                <a:solidFill>
                  <a:schemeClr val="bg2"/>
                </a:solidFill>
              </a:rPr>
              <a:t>STUDENT DATA PRIVACY COMPLAINT POLICY</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800" b="1" dirty="0" smtClean="0"/>
              <a:t>Summary</a:t>
            </a:r>
          </a:p>
          <a:p>
            <a:r>
              <a:rPr lang="en-US" sz="1600" dirty="0" smtClean="0"/>
              <a:t>The Student Data Privacy, Accessibility, and Transparency Act is a Georgia state law that is designed to ensure student data is kept private and secure from unauthorized access. Any parent or eligible student (“Complainant”) may file a complaint with the local school system if that individual believes and alleges that a possible violation of rights under the federal or state privacy and security laws has occurred.  A parent is defined as a natural parent, as guardian, or an individual acting as a parent in the absence of a parent or guardian.  An eligible student is defined as a student who has reached 18 years of age or is attending an institution of postsecondary education.</a:t>
            </a:r>
          </a:p>
          <a:p>
            <a:pPr marL="0" indent="0">
              <a:buNone/>
            </a:pPr>
            <a:r>
              <a:rPr lang="en-US" sz="1600" b="1" dirty="0" smtClean="0"/>
              <a:t>PURPOSE</a:t>
            </a:r>
          </a:p>
          <a:p>
            <a:r>
              <a:rPr lang="en-US" sz="1600" dirty="0" smtClean="0"/>
              <a:t>O.C.G.A</a:t>
            </a:r>
            <a:r>
              <a:rPr lang="en-US" sz="1600" dirty="0"/>
              <a:t>. § 20-2-667</a:t>
            </a:r>
            <a:r>
              <a:rPr lang="en-US" sz="1600" b="1" dirty="0"/>
              <a:t> </a:t>
            </a:r>
            <a:r>
              <a:rPr lang="en-US" sz="1600" b="1" i="1" dirty="0"/>
              <a:t>Parental and student review of education record; model policies</a:t>
            </a:r>
            <a:r>
              <a:rPr lang="en-US" sz="1600" dirty="0"/>
              <a:t> subsection (g)(1) directs the Georgia Department of Education to develop model policies and procedures for a parent or eligible student to file a complaint with an LEA regarding a possible violation of rights under federal or state student data privacy and security laws</a:t>
            </a:r>
            <a:r>
              <a:rPr lang="en-US" sz="1600" dirty="0" smtClean="0"/>
              <a:t>.</a:t>
            </a:r>
          </a:p>
          <a:p>
            <a:pPr marL="0" indent="0">
              <a:buNone/>
            </a:pPr>
            <a:r>
              <a:rPr lang="en-US" sz="1600" b="1" dirty="0" smtClean="0"/>
              <a:t>SCOPE</a:t>
            </a:r>
            <a:endParaRPr lang="en-US" sz="1600" b="1" dirty="0"/>
          </a:p>
          <a:p>
            <a:r>
              <a:rPr lang="en-US" sz="1600" dirty="0"/>
              <a:t>The purpose of this policy is to ensure that parents or eligible students are provided a formal process to file a complaint with a local school system regarding a possible violation and to set forth the official process that the local school system must use to handle the complaint. The complaint must allege a violation that occurred not more than one (1) year prior to the date that the complaint is received.</a:t>
            </a:r>
          </a:p>
          <a:p>
            <a:endParaRPr lang="en-US" dirty="0"/>
          </a:p>
        </p:txBody>
      </p:sp>
      <p:sp>
        <p:nvSpPr>
          <p:cNvPr id="4" name="Rectangle 3"/>
          <p:cNvSpPr/>
          <p:nvPr/>
        </p:nvSpPr>
        <p:spPr>
          <a:xfrm>
            <a:off x="1143000" y="6280666"/>
            <a:ext cx="6858000" cy="369332"/>
          </a:xfrm>
          <a:prstGeom prst="rect">
            <a:avLst/>
          </a:prstGeom>
        </p:spPr>
        <p:txBody>
          <a:bodyPr wrap="square">
            <a:spAutoFit/>
          </a:bodyPr>
          <a:lstStyle/>
          <a:p>
            <a:pPr algn="ctr"/>
            <a:r>
              <a:rPr lang="en-US" b="1" dirty="0">
                <a:solidFill>
                  <a:schemeClr val="accent2">
                    <a:lumMod val="75000"/>
                  </a:schemeClr>
                </a:solidFill>
              </a:rPr>
              <a:t>Complaint policy must be adopted by LEA by January 2017.</a:t>
            </a:r>
          </a:p>
        </p:txBody>
      </p:sp>
    </p:spTree>
    <p:extLst>
      <p:ext uri="{BB962C8B-B14F-4D97-AF65-F5344CB8AC3E}">
        <p14:creationId xmlns:p14="http://schemas.microsoft.com/office/powerpoint/2010/main" val="2819132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2"/>
          </a:solidFill>
          <a:ln w="19050">
            <a:solidFill>
              <a:schemeClr val="tx1"/>
            </a:solidFill>
          </a:ln>
          <a:scene3d>
            <a:camera prst="orthographicFront"/>
            <a:lightRig rig="threePt" dir="t"/>
          </a:scene3d>
          <a:sp3d>
            <a:bevelT prst="relaxedInset"/>
          </a:sp3d>
        </p:spPr>
        <p:txBody>
          <a:bodyPr>
            <a:normAutofit fontScale="90000"/>
          </a:bodyPr>
          <a:lstStyle/>
          <a:p>
            <a:r>
              <a:rPr lang="en-US" b="1" dirty="0" smtClean="0">
                <a:solidFill>
                  <a:schemeClr val="bg2"/>
                </a:solidFill>
              </a:rPr>
              <a:t>PARENT/ELIGIBLE STUDENT DATA PRIVACY COMPLAINT POLICY</a:t>
            </a:r>
            <a:endParaRPr lang="en-US" b="1" dirty="0">
              <a:solidFill>
                <a:schemeClr val="bg2"/>
              </a:solidFill>
            </a:endParaRPr>
          </a:p>
        </p:txBody>
      </p:sp>
      <p:sp>
        <p:nvSpPr>
          <p:cNvPr id="4" name="Content Placeholder 3"/>
          <p:cNvSpPr>
            <a:spLocks noGrp="1"/>
          </p:cNvSpPr>
          <p:nvPr>
            <p:ph idx="1"/>
          </p:nvPr>
        </p:nvSpPr>
        <p:spPr/>
        <p:txBody>
          <a:bodyPr>
            <a:normAutofit fontScale="47500" lnSpcReduction="20000"/>
          </a:bodyPr>
          <a:lstStyle/>
          <a:p>
            <a:pPr marL="0" lvl="0" indent="0">
              <a:buNone/>
            </a:pPr>
            <a:r>
              <a:rPr lang="en-US" b="1" dirty="0" smtClean="0"/>
              <a:t>POLICY</a:t>
            </a:r>
          </a:p>
          <a:p>
            <a:pPr lvl="0"/>
            <a:r>
              <a:rPr lang="en-US" dirty="0" smtClean="0"/>
              <a:t>Local school systems must provide the Parent/Eligible Student Complaint form to the Complainant within 3 business days of receiving the request.  The complaint form may also be made available on the local school system’s website. See Parent/Eligible Student Complaint Form.</a:t>
            </a:r>
            <a:endParaRPr lang="en-US" dirty="0" smtClean="0">
              <a:effectLst/>
            </a:endParaRPr>
          </a:p>
          <a:p>
            <a:pPr marL="0" indent="0">
              <a:buNone/>
            </a:pPr>
            <a:r>
              <a:rPr lang="en-US" dirty="0" smtClean="0"/>
              <a:t> </a:t>
            </a:r>
            <a:endParaRPr lang="en-US" dirty="0" smtClean="0">
              <a:effectLst/>
            </a:endParaRPr>
          </a:p>
          <a:p>
            <a:pPr lvl="0"/>
            <a:r>
              <a:rPr lang="en-US" dirty="0" smtClean="0"/>
              <a:t>Each local school system shall designate at least one individual with the responsibility to respond to complaints filed by parents or eligible students.</a:t>
            </a:r>
            <a:endParaRPr lang="en-US" dirty="0" smtClean="0">
              <a:effectLst/>
            </a:endParaRPr>
          </a:p>
          <a:p>
            <a:pPr marL="0" indent="0">
              <a:buNone/>
            </a:pPr>
            <a:r>
              <a:rPr lang="en-US" dirty="0" smtClean="0"/>
              <a:t> </a:t>
            </a:r>
            <a:endParaRPr lang="en-US" dirty="0" smtClean="0">
              <a:effectLst/>
            </a:endParaRPr>
          </a:p>
          <a:p>
            <a:pPr lvl="0"/>
            <a:r>
              <a:rPr lang="en-US" dirty="0" smtClean="0"/>
              <a:t>A written response must be provided to Complainant within 10 business days of receipt of complaint.</a:t>
            </a:r>
            <a:endParaRPr lang="en-US" dirty="0" smtClean="0">
              <a:effectLst/>
            </a:endParaRPr>
          </a:p>
          <a:p>
            <a:pPr marL="0" indent="0">
              <a:buNone/>
            </a:pPr>
            <a:r>
              <a:rPr lang="en-US" dirty="0" smtClean="0"/>
              <a:t> </a:t>
            </a:r>
            <a:endParaRPr lang="en-US" dirty="0" smtClean="0">
              <a:effectLst/>
            </a:endParaRPr>
          </a:p>
          <a:p>
            <a:pPr lvl="0"/>
            <a:r>
              <a:rPr lang="en-US" dirty="0" smtClean="0"/>
              <a:t>The Complainant may file an appeal with the local school superintendent within 10 business days of receiving written response from local school system.</a:t>
            </a:r>
            <a:endParaRPr lang="en-US" dirty="0" smtClean="0">
              <a:effectLst/>
            </a:endParaRPr>
          </a:p>
          <a:p>
            <a:pPr marL="0" indent="0">
              <a:buNone/>
            </a:pPr>
            <a:r>
              <a:rPr lang="en-US" dirty="0" smtClean="0"/>
              <a:t> </a:t>
            </a:r>
            <a:endParaRPr lang="en-US" dirty="0" smtClean="0">
              <a:effectLst/>
            </a:endParaRPr>
          </a:p>
          <a:p>
            <a:pPr lvl="0"/>
            <a:r>
              <a:rPr lang="en-US" dirty="0" smtClean="0"/>
              <a:t>Parents or eligible student may file an appeal for a final decision to the local board of education within 10 business days of receipt of written response from local school system.</a:t>
            </a:r>
            <a:endParaRPr lang="en-US" dirty="0" smtClean="0">
              <a:effectLst/>
            </a:endParaRPr>
          </a:p>
          <a:p>
            <a:pPr marL="0" indent="0">
              <a:buNone/>
            </a:pPr>
            <a:r>
              <a:rPr lang="en-US" dirty="0" smtClean="0"/>
              <a:t> </a:t>
            </a:r>
            <a:endParaRPr lang="en-US" dirty="0" smtClean="0">
              <a:effectLst/>
            </a:endParaRPr>
          </a:p>
          <a:p>
            <a:r>
              <a:rPr lang="en-US" dirty="0" smtClean="0"/>
              <a:t>Local boards of education must render a decision within 10 business days of receiving an appeal.</a:t>
            </a:r>
            <a:endParaRPr lang="en-US" dirty="0"/>
          </a:p>
        </p:txBody>
      </p:sp>
      <p:sp>
        <p:nvSpPr>
          <p:cNvPr id="2" name="Rectangle 1"/>
          <p:cNvSpPr/>
          <p:nvPr/>
        </p:nvSpPr>
        <p:spPr>
          <a:xfrm>
            <a:off x="533400" y="6236732"/>
            <a:ext cx="7315200" cy="369332"/>
          </a:xfrm>
          <a:prstGeom prst="rect">
            <a:avLst/>
          </a:prstGeom>
        </p:spPr>
        <p:txBody>
          <a:bodyPr wrap="square">
            <a:spAutoFit/>
          </a:bodyPr>
          <a:lstStyle/>
          <a:p>
            <a:pPr algn="ctr"/>
            <a:r>
              <a:rPr lang="en-US" b="1" dirty="0">
                <a:solidFill>
                  <a:schemeClr val="accent2">
                    <a:lumMod val="75000"/>
                  </a:schemeClr>
                </a:solidFill>
              </a:rPr>
              <a:t>Complaint policy must be adopted by LEA by January 2017.</a:t>
            </a:r>
          </a:p>
        </p:txBody>
      </p:sp>
    </p:spTree>
    <p:extLst>
      <p:ext uri="{BB962C8B-B14F-4D97-AF65-F5344CB8AC3E}">
        <p14:creationId xmlns:p14="http://schemas.microsoft.com/office/powerpoint/2010/main" val="16300881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947" y="609600"/>
            <a:ext cx="4566653" cy="555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676400" y="152400"/>
            <a:ext cx="6248400" cy="369332"/>
          </a:xfrm>
          <a:prstGeom prst="rect">
            <a:avLst/>
          </a:prstGeom>
          <a:noFill/>
        </p:spPr>
        <p:txBody>
          <a:bodyPr wrap="square" rtlCol="0">
            <a:spAutoFit/>
          </a:bodyPr>
          <a:lstStyle/>
          <a:p>
            <a:r>
              <a:rPr lang="en-US" b="1" dirty="0" smtClean="0"/>
              <a:t> </a:t>
            </a:r>
            <a:r>
              <a:rPr lang="en-US" b="1" dirty="0" smtClean="0">
                <a:hlinkClick r:id="rId3"/>
              </a:rPr>
              <a:t>Model Policies and Forms Created </a:t>
            </a:r>
            <a:r>
              <a:rPr lang="en-US" b="1" dirty="0">
                <a:hlinkClick r:id="rId3"/>
              </a:rPr>
              <a:t>for Local Education Agencies</a:t>
            </a:r>
            <a:endParaRPr lang="en-US" b="1" dirty="0"/>
          </a:p>
        </p:txBody>
      </p:sp>
      <p:sp>
        <p:nvSpPr>
          <p:cNvPr id="2" name="TextBox 1"/>
          <p:cNvSpPr txBox="1"/>
          <p:nvPr/>
        </p:nvSpPr>
        <p:spPr>
          <a:xfrm>
            <a:off x="812800" y="6198592"/>
            <a:ext cx="7086600" cy="369332"/>
          </a:xfrm>
          <a:prstGeom prst="rect">
            <a:avLst/>
          </a:prstGeom>
          <a:noFill/>
        </p:spPr>
        <p:txBody>
          <a:bodyPr wrap="square" rtlCol="0">
            <a:spAutoFit/>
          </a:bodyPr>
          <a:lstStyle/>
          <a:p>
            <a:pPr algn="ctr"/>
            <a:r>
              <a:rPr lang="en-US" b="1" dirty="0" smtClean="0">
                <a:solidFill>
                  <a:schemeClr val="accent2">
                    <a:lumMod val="75000"/>
                  </a:schemeClr>
                </a:solidFill>
              </a:rPr>
              <a:t>Complaint policy must be adopted by LEA by January 2017.</a:t>
            </a:r>
            <a:endParaRPr lang="en-US" b="1" dirty="0">
              <a:solidFill>
                <a:schemeClr val="accent2">
                  <a:lumMod val="75000"/>
                </a:schemeClr>
              </a:solidFill>
            </a:endParaRPr>
          </a:p>
        </p:txBody>
      </p:sp>
    </p:spTree>
    <p:extLst>
      <p:ext uri="{BB962C8B-B14F-4D97-AF65-F5344CB8AC3E}">
        <p14:creationId xmlns:p14="http://schemas.microsoft.com/office/powerpoint/2010/main" val="217238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smtClean="0"/>
              <a:t>Protection of Pupil Rights Amendment (PPRA)</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1">
                    <a:lumMod val="75000"/>
                  </a:schemeClr>
                </a:solidFill>
              </a:rPr>
              <a:t>§</a:t>
            </a:r>
            <a:r>
              <a:rPr lang="en-US" b="1" dirty="0">
                <a:hlinkClick r:id="rId2"/>
              </a:rPr>
              <a:t>98.4   Protection of students' privacy in </a:t>
            </a:r>
            <a:r>
              <a:rPr lang="en-US" b="1" dirty="0" smtClean="0">
                <a:hlinkClick r:id="rId2"/>
              </a:rPr>
              <a:t>  </a:t>
            </a:r>
          </a:p>
          <a:p>
            <a:pPr marL="0" indent="0">
              <a:buNone/>
            </a:pPr>
            <a:r>
              <a:rPr lang="en-US" b="1" dirty="0" smtClean="0">
                <a:hlinkClick r:id="rId2"/>
              </a:rPr>
              <a:t>examination</a:t>
            </a:r>
            <a:r>
              <a:rPr lang="en-US" b="1" dirty="0">
                <a:hlinkClick r:id="rId2"/>
              </a:rPr>
              <a:t>, testing, or treatment.</a:t>
            </a:r>
            <a:endParaRPr lang="en-US" b="1" dirty="0"/>
          </a:p>
          <a:p>
            <a:pPr marL="0" indent="0">
              <a:buNone/>
            </a:pPr>
            <a:endParaRPr lang="en-US" dirty="0" smtClean="0"/>
          </a:p>
          <a:p>
            <a:r>
              <a:rPr lang="en-US" i="1" dirty="0"/>
              <a:t>R</a:t>
            </a:r>
            <a:r>
              <a:rPr lang="en-US" i="1" dirty="0" smtClean="0"/>
              <a:t>equires </a:t>
            </a:r>
            <a:r>
              <a:rPr lang="en-US" i="1" dirty="0"/>
              <a:t>parental consent before minor students can participate in a survey </a:t>
            </a:r>
            <a:r>
              <a:rPr lang="en-US" i="1" dirty="0" smtClean="0"/>
              <a:t>that </a:t>
            </a:r>
            <a:r>
              <a:rPr lang="en-US" i="1" dirty="0"/>
              <a:t>reveals certain types of information including, but not limited to, political affiliations, mental health, sexual behavior and attitudes, illegal behaviors, or income. </a:t>
            </a:r>
          </a:p>
        </p:txBody>
      </p:sp>
    </p:spTree>
    <p:extLst>
      <p:ext uri="{BB962C8B-B14F-4D97-AF65-F5344CB8AC3E}">
        <p14:creationId xmlns:p14="http://schemas.microsoft.com/office/powerpoint/2010/main" val="1525578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accent2"/>
          </a:solidFill>
          <a:ln w="19050">
            <a:solidFill>
              <a:schemeClr val="tx1"/>
            </a:solidFill>
          </a:ln>
          <a:scene3d>
            <a:camera prst="orthographicFront"/>
            <a:lightRig rig="threePt" dir="t"/>
          </a:scene3d>
          <a:sp3d>
            <a:bevelT prst="relaxedInset"/>
          </a:sp3d>
        </p:spPr>
        <p:txBody>
          <a:bodyPr/>
          <a:lstStyle/>
          <a:p>
            <a:r>
              <a:rPr lang="en-US" b="1" dirty="0" smtClean="0">
                <a:solidFill>
                  <a:schemeClr val="bg2"/>
                </a:solidFill>
              </a:rPr>
              <a:t>Annual Notification Policy</a:t>
            </a:r>
            <a:endParaRPr lang="en-US" b="1" dirty="0">
              <a:solidFill>
                <a:schemeClr val="bg2"/>
              </a:solidFill>
            </a:endParaRPr>
          </a:p>
        </p:txBody>
      </p:sp>
      <p:sp>
        <p:nvSpPr>
          <p:cNvPr id="3" name="Content Placeholder 2"/>
          <p:cNvSpPr>
            <a:spLocks noGrp="1"/>
          </p:cNvSpPr>
          <p:nvPr>
            <p:ph idx="1"/>
          </p:nvPr>
        </p:nvSpPr>
        <p:spPr/>
        <p:txBody>
          <a:bodyPr>
            <a:normAutofit lnSpcReduction="10000"/>
          </a:bodyPr>
          <a:lstStyle/>
          <a:p>
            <a:pPr marL="0" indent="0">
              <a:buNone/>
            </a:pPr>
            <a:r>
              <a:rPr lang="en-US" sz="1600" b="1" dirty="0" smtClean="0">
                <a:effectLst/>
              </a:rPr>
              <a:t>SUMMARY</a:t>
            </a:r>
          </a:p>
          <a:p>
            <a:r>
              <a:rPr lang="en-US" sz="1600" dirty="0" smtClean="0">
                <a:effectLst/>
              </a:rPr>
              <a:t>The Student Data Privacy, Accessibility, and Transparency Act of Georgia and the Family Educational Rights and Privacy Act (FERPA) require local education agencies who receive federal funds to notify parents and eligible students of their rights under FERPA.  A parent is defined as a natural parent, as guardian, or an individual acting as a parent in the absence of a parent or guardian.  An eligible student is defined as a student who has reached 18 years of age or is attending an institution of postsecondary education.</a:t>
            </a:r>
          </a:p>
          <a:p>
            <a:endParaRPr lang="en-US" sz="1400" dirty="0">
              <a:ea typeface="Calibri"/>
              <a:cs typeface="Times New Roman"/>
            </a:endParaRPr>
          </a:p>
          <a:p>
            <a:pPr marL="0" indent="0">
              <a:buNone/>
            </a:pPr>
            <a:r>
              <a:rPr lang="en-US" sz="1600" b="1" dirty="0" smtClean="0">
                <a:effectLst/>
              </a:rPr>
              <a:t>PURPOSE</a:t>
            </a:r>
          </a:p>
          <a:p>
            <a:r>
              <a:rPr lang="en-US" sz="1600" dirty="0" smtClean="0">
                <a:effectLst/>
              </a:rPr>
              <a:t>O.C.G.A. § 20-2-664 Role of department section (7)  directs the Georgia Department of Education to develop model policies and procedures for local education agencies to ensure the provision of at least annual notifications to eligible students and parents or guardians regarding student privacy rights under federal and state law.</a:t>
            </a:r>
          </a:p>
          <a:p>
            <a:endParaRPr lang="en-US" sz="1600" dirty="0">
              <a:ea typeface="Calibri"/>
              <a:cs typeface="Times New Roman"/>
            </a:endParaRPr>
          </a:p>
          <a:p>
            <a:pPr marL="0" indent="0">
              <a:buNone/>
            </a:pPr>
            <a:r>
              <a:rPr lang="en-US" sz="1600" b="1" dirty="0" smtClean="0">
                <a:ea typeface="Calibri"/>
                <a:cs typeface="Times New Roman"/>
              </a:rPr>
              <a:t>SCOPE</a:t>
            </a:r>
          </a:p>
          <a:p>
            <a:r>
              <a:rPr lang="en-US" sz="1600" dirty="0" smtClean="0">
                <a:effectLst/>
              </a:rPr>
              <a:t>Each local educational agency shall annually notify parents of students currently in attendance, or eligible students currently in attendance, of their rights under FERPA.</a:t>
            </a:r>
            <a:endParaRPr lang="en-US" sz="1600" dirty="0">
              <a:ea typeface="Calibri"/>
              <a:cs typeface="Times New Roman"/>
            </a:endParaRPr>
          </a:p>
          <a:p>
            <a:endParaRPr lang="en-US" sz="1600" dirty="0">
              <a:ea typeface="Calibri"/>
              <a:cs typeface="Times New Roman"/>
            </a:endParaRPr>
          </a:p>
          <a:p>
            <a:endParaRPr lang="en-US" sz="6600" dirty="0"/>
          </a:p>
        </p:txBody>
      </p:sp>
    </p:spTree>
    <p:extLst>
      <p:ext uri="{BB962C8B-B14F-4D97-AF65-F5344CB8AC3E}">
        <p14:creationId xmlns:p14="http://schemas.microsoft.com/office/powerpoint/2010/main" val="3996064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a:ln w="19050">
            <a:solidFill>
              <a:schemeClr val="tx1"/>
            </a:solidFill>
          </a:ln>
          <a:scene3d>
            <a:camera prst="orthographicFront"/>
            <a:lightRig rig="threePt" dir="t"/>
          </a:scene3d>
          <a:sp3d>
            <a:bevelT prst="relaxedInset"/>
          </a:sp3d>
        </p:spPr>
        <p:txBody>
          <a:bodyPr/>
          <a:lstStyle/>
          <a:p>
            <a:r>
              <a:rPr lang="en-US" dirty="0" smtClean="0">
                <a:solidFill>
                  <a:schemeClr val="bg2"/>
                </a:solidFill>
              </a:rPr>
              <a:t>Annual Notification Policy</a:t>
            </a:r>
            <a:endParaRPr lang="en-US" dirty="0">
              <a:solidFill>
                <a:schemeClr val="bg2"/>
              </a:solidFill>
            </a:endParaRPr>
          </a:p>
        </p:txBody>
      </p:sp>
      <p:sp>
        <p:nvSpPr>
          <p:cNvPr id="3" name="Content Placeholder 2"/>
          <p:cNvSpPr>
            <a:spLocks noGrp="1"/>
          </p:cNvSpPr>
          <p:nvPr>
            <p:ph idx="1"/>
          </p:nvPr>
        </p:nvSpPr>
        <p:spPr>
          <a:xfrm>
            <a:off x="609600" y="1600200"/>
            <a:ext cx="8077200" cy="4876800"/>
          </a:xfrm>
        </p:spPr>
        <p:txBody>
          <a:bodyPr>
            <a:normAutofit fontScale="25000" lnSpcReduction="20000"/>
          </a:bodyPr>
          <a:lstStyle/>
          <a:p>
            <a:pPr lvl="0"/>
            <a:r>
              <a:rPr lang="en-US" sz="6400" dirty="0" smtClean="0"/>
              <a:t>The </a:t>
            </a:r>
            <a:r>
              <a:rPr lang="en-US" sz="6400" dirty="0"/>
              <a:t>annual notification must inform parents or eligible students that they have the right to –</a:t>
            </a:r>
            <a:endParaRPr lang="en-US" sz="6400" dirty="0" smtClean="0">
              <a:effectLst/>
            </a:endParaRPr>
          </a:p>
          <a:p>
            <a:pPr lvl="1"/>
            <a:r>
              <a:rPr lang="en-US" sz="6000" dirty="0"/>
              <a:t>Inspect and review the student’s education records</a:t>
            </a:r>
            <a:endParaRPr lang="en-US" sz="6000" dirty="0" smtClean="0">
              <a:effectLst/>
            </a:endParaRPr>
          </a:p>
          <a:p>
            <a:pPr lvl="1"/>
            <a:r>
              <a:rPr lang="en-US" sz="6000" dirty="0"/>
              <a:t>Seek amendment of the student’s education records that the parent or eligible student believes to be inaccurate, misleading, or otherwise in violation of the student’s privacy rights</a:t>
            </a:r>
            <a:endParaRPr lang="en-US" sz="6000" dirty="0" smtClean="0">
              <a:effectLst/>
            </a:endParaRPr>
          </a:p>
          <a:p>
            <a:pPr lvl="1"/>
            <a:r>
              <a:rPr lang="en-US" sz="6000" dirty="0"/>
              <a:t>Consent to disclosures of personally identifiable information contained in the student’s education record</a:t>
            </a:r>
            <a:endParaRPr lang="en-US" sz="6000" dirty="0" smtClean="0">
              <a:effectLst/>
            </a:endParaRPr>
          </a:p>
          <a:p>
            <a:pPr lvl="1"/>
            <a:r>
              <a:rPr lang="en-US" sz="6000" dirty="0"/>
              <a:t>File with the USDOE a complaint concerning alleged failures by the educational agency or institution to comply with the requirements of FERPA</a:t>
            </a:r>
            <a:endParaRPr lang="en-US" sz="6000" dirty="0" smtClean="0">
              <a:effectLst/>
            </a:endParaRPr>
          </a:p>
          <a:p>
            <a:pPr marL="0" indent="0">
              <a:buNone/>
            </a:pPr>
            <a:r>
              <a:rPr lang="en-US" sz="6400" dirty="0"/>
              <a:t> </a:t>
            </a:r>
          </a:p>
          <a:p>
            <a:pPr lvl="0"/>
            <a:r>
              <a:rPr lang="en-US" sz="6400" dirty="0"/>
              <a:t>The notice must include all of the following:</a:t>
            </a:r>
            <a:endParaRPr lang="en-US" sz="6400" dirty="0" smtClean="0">
              <a:effectLst/>
            </a:endParaRPr>
          </a:p>
          <a:p>
            <a:pPr lvl="1"/>
            <a:r>
              <a:rPr lang="en-US" sz="6000" dirty="0"/>
              <a:t>The procedure for exercising the right to inspect and review education records</a:t>
            </a:r>
            <a:endParaRPr lang="en-US" sz="6000" dirty="0" smtClean="0">
              <a:effectLst/>
            </a:endParaRPr>
          </a:p>
          <a:p>
            <a:pPr lvl="1"/>
            <a:r>
              <a:rPr lang="en-US" sz="6000" dirty="0"/>
              <a:t>The procedure for requesting amendment of records</a:t>
            </a:r>
            <a:endParaRPr lang="en-US" sz="6000" dirty="0" smtClean="0">
              <a:effectLst/>
            </a:endParaRPr>
          </a:p>
          <a:p>
            <a:pPr marL="0" indent="0">
              <a:buNone/>
            </a:pPr>
            <a:r>
              <a:rPr lang="en-US" sz="6400" dirty="0"/>
              <a:t> </a:t>
            </a:r>
          </a:p>
          <a:p>
            <a:pPr lvl="0"/>
            <a:r>
              <a:rPr lang="en-US" sz="6400" dirty="0"/>
              <a:t>An educational agency may provide this notice by any means that are reasonably likely to inform the parents or eligible student of their rights.</a:t>
            </a:r>
            <a:endParaRPr lang="en-US" sz="6400" dirty="0" smtClean="0">
              <a:effectLst/>
            </a:endParaRPr>
          </a:p>
          <a:p>
            <a:pPr marL="0" indent="0">
              <a:buNone/>
            </a:pPr>
            <a:r>
              <a:rPr lang="en-US" sz="6400" dirty="0"/>
              <a:t> </a:t>
            </a:r>
          </a:p>
          <a:p>
            <a:pPr lvl="0"/>
            <a:r>
              <a:rPr lang="en-US" sz="6400" dirty="0"/>
              <a:t>An educational agency shall effectively notify parents or eligible students who are disabled.</a:t>
            </a:r>
            <a:endParaRPr lang="en-US" sz="6400" dirty="0" smtClean="0">
              <a:effectLst/>
            </a:endParaRPr>
          </a:p>
          <a:p>
            <a:pPr marL="0" indent="0">
              <a:buNone/>
            </a:pPr>
            <a:r>
              <a:rPr lang="en-US" sz="6400" dirty="0"/>
              <a:t> </a:t>
            </a:r>
            <a:endParaRPr lang="en-US" sz="6400" dirty="0" smtClean="0">
              <a:effectLst/>
            </a:endParaRPr>
          </a:p>
          <a:p>
            <a:r>
              <a:rPr lang="en-US" sz="6400" dirty="0"/>
              <a:t>An educational agency shall effectively notify parents who have a primary or home language other than English</a:t>
            </a:r>
            <a:r>
              <a:rPr lang="en-US" dirty="0"/>
              <a:t>.</a:t>
            </a:r>
          </a:p>
        </p:txBody>
      </p:sp>
    </p:spTree>
    <p:extLst>
      <p:ext uri="{BB962C8B-B14F-4D97-AF65-F5344CB8AC3E}">
        <p14:creationId xmlns:p14="http://schemas.microsoft.com/office/powerpoint/2010/main" val="26403794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06" y="838200"/>
            <a:ext cx="832767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19200" y="228600"/>
            <a:ext cx="6705600" cy="369332"/>
          </a:xfrm>
          <a:prstGeom prst="rect">
            <a:avLst/>
          </a:prstGeom>
          <a:noFill/>
        </p:spPr>
        <p:txBody>
          <a:bodyPr wrap="square" rtlCol="0">
            <a:spAutoFit/>
          </a:bodyPr>
          <a:lstStyle/>
          <a:p>
            <a:r>
              <a:rPr lang="en-US" b="1" dirty="0" smtClean="0"/>
              <a:t>          </a:t>
            </a:r>
            <a:r>
              <a:rPr lang="en-US" b="1" dirty="0" smtClean="0">
                <a:hlinkClick r:id="rId3" action="ppaction://hlinkfile"/>
              </a:rPr>
              <a:t>Model Policies and Forms </a:t>
            </a:r>
            <a:r>
              <a:rPr lang="en-US" b="1" dirty="0">
                <a:hlinkClick r:id="rId3" action="ppaction://hlinkfile"/>
              </a:rPr>
              <a:t>Created for Local Education Agencies</a:t>
            </a:r>
            <a:endParaRPr lang="en-US" b="1" dirty="0"/>
          </a:p>
        </p:txBody>
      </p:sp>
    </p:spTree>
    <p:extLst>
      <p:ext uri="{BB962C8B-B14F-4D97-AF65-F5344CB8AC3E}">
        <p14:creationId xmlns:p14="http://schemas.microsoft.com/office/powerpoint/2010/main" val="3965346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541866" y="1255216"/>
            <a:ext cx="8077200" cy="3477875"/>
          </a:xfrm>
          <a:prstGeom prst="rect">
            <a:avLst/>
          </a:prstGeom>
        </p:spPr>
        <p:txBody>
          <a:bodyPr wrap="square">
            <a:spAutoFit/>
          </a:bodyPr>
          <a:lstStyle/>
          <a:p>
            <a:endParaRPr lang="en-US" sz="4400" i="1" dirty="0" smtClean="0"/>
          </a:p>
          <a:p>
            <a:pPr algn="ctr"/>
            <a:r>
              <a:rPr lang="en-US" sz="4400" b="1" dirty="0" smtClean="0"/>
              <a:t>Data Privacy, Accessibility and Transparency Act</a:t>
            </a:r>
          </a:p>
          <a:p>
            <a:pPr algn="ctr"/>
            <a:endParaRPr lang="en-US" sz="4400" b="1" i="1" dirty="0" smtClean="0"/>
          </a:p>
          <a:p>
            <a:endParaRPr lang="en-US" sz="4400" b="1" dirty="0"/>
          </a:p>
        </p:txBody>
      </p:sp>
      <p:pic>
        <p:nvPicPr>
          <p:cNvPr id="5" name="Picture 4" descr="LOGO_Richard_Woods_Col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5272"/>
            <a:ext cx="1788160" cy="1095375"/>
          </a:xfrm>
          <a:prstGeom prst="rect">
            <a:avLst/>
          </a:prstGeom>
          <a:noFill/>
          <a:ln>
            <a:noFill/>
          </a:ln>
          <a:effec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046480" y="5495786"/>
            <a:ext cx="1259840" cy="975995"/>
          </a:xfrm>
          <a:prstGeom prst="rect">
            <a:avLst/>
          </a:prstGeom>
          <a:noFill/>
          <a:ln>
            <a:noFill/>
          </a:ln>
          <a:effectLst/>
        </p:spPr>
      </p:pic>
      <p:pic>
        <p:nvPicPr>
          <p:cNvPr id="7" name="Picture 6"/>
          <p:cNvPicPr/>
          <p:nvPr/>
        </p:nvPicPr>
        <p:blipFill>
          <a:blip r:embed="rId4">
            <a:clrChange>
              <a:clrFrom>
                <a:srgbClr val="FCFEFB"/>
              </a:clrFrom>
              <a:clrTo>
                <a:srgbClr val="FCFEFB">
                  <a:alpha val="0"/>
                </a:srgbClr>
              </a:clrTo>
            </a:clrChange>
            <a:extLst>
              <a:ext uri="{28A0092B-C50C-407E-A947-70E740481C1C}">
                <a14:useLocalDpi xmlns:a14="http://schemas.microsoft.com/office/drawing/2010/main" val="0"/>
              </a:ext>
            </a:extLst>
          </a:blip>
          <a:srcRect/>
          <a:stretch>
            <a:fillRect/>
          </a:stretch>
        </p:blipFill>
        <p:spPr bwMode="auto">
          <a:xfrm>
            <a:off x="6632382" y="5410200"/>
            <a:ext cx="1882140" cy="1256665"/>
          </a:xfrm>
          <a:prstGeom prst="rect">
            <a:avLst/>
          </a:prstGeom>
          <a:noFill/>
          <a:ln>
            <a:noFill/>
          </a:ln>
          <a:effectLst/>
        </p:spPr>
      </p:pic>
      <p:pic>
        <p:nvPicPr>
          <p:cNvPr id="8" name="Picture 7"/>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5378629"/>
            <a:ext cx="1585595" cy="1210310"/>
          </a:xfrm>
          <a:prstGeom prst="rect">
            <a:avLst/>
          </a:prstGeom>
          <a:noFill/>
          <a:ln>
            <a:noFill/>
          </a:ln>
          <a:effectLst/>
        </p:spPr>
      </p:pic>
      <p:sp>
        <p:nvSpPr>
          <p:cNvPr id="9" name="WordArt 3"/>
          <p:cNvSpPr>
            <a:spLocks noChangeArrowheads="1" noChangeShapeType="1" noTextEdit="1"/>
          </p:cNvSpPr>
          <p:nvPr/>
        </p:nvSpPr>
        <p:spPr bwMode="auto">
          <a:xfrm>
            <a:off x="1080770" y="6404789"/>
            <a:ext cx="1225550" cy="1841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b="1" kern="10" spc="-180" dirty="0" smtClean="0">
                <a:ln>
                  <a:noFill/>
                </a:ln>
                <a:solidFill>
                  <a:srgbClr val="595959"/>
                </a:solidFill>
                <a:effectLst/>
                <a:latin typeface="Copperplate Gothic Bold"/>
              </a:rPr>
              <a:t>Data Privacy</a:t>
            </a:r>
            <a:endParaRPr lang="en-US" sz="3600" b="1" kern="10" spc="-180" dirty="0">
              <a:ln>
                <a:noFill/>
              </a:ln>
              <a:solidFill>
                <a:srgbClr val="595959"/>
              </a:solidFill>
              <a:effectLst/>
              <a:latin typeface="Copperplate Gothic Bold"/>
            </a:endParaRPr>
          </a:p>
        </p:txBody>
      </p:sp>
      <p:sp>
        <p:nvSpPr>
          <p:cNvPr id="10" name="WordArt 4"/>
          <p:cNvSpPr>
            <a:spLocks noChangeArrowheads="1" noChangeShapeType="1" noTextEdit="1"/>
          </p:cNvSpPr>
          <p:nvPr/>
        </p:nvSpPr>
        <p:spPr bwMode="auto">
          <a:xfrm>
            <a:off x="3901281" y="6209982"/>
            <a:ext cx="1341437" cy="1682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b="1" kern="10" spc="-180" dirty="0" smtClean="0">
                <a:ln>
                  <a:noFill/>
                </a:ln>
                <a:solidFill>
                  <a:srgbClr val="595959"/>
                </a:solidFill>
                <a:effectLst/>
                <a:latin typeface="Copperplate Gothic Bold"/>
              </a:rPr>
              <a:t>Accessibility</a:t>
            </a:r>
            <a:endParaRPr lang="en-US" sz="3600" b="1" kern="10" spc="-180" dirty="0">
              <a:ln>
                <a:noFill/>
              </a:ln>
              <a:solidFill>
                <a:srgbClr val="595959"/>
              </a:solidFill>
              <a:effectLst/>
              <a:latin typeface="Copperplate Gothic Bold"/>
            </a:endParaRPr>
          </a:p>
        </p:txBody>
      </p:sp>
    </p:spTree>
    <p:extLst>
      <p:ext uri="{BB962C8B-B14F-4D97-AF65-F5344CB8AC3E}">
        <p14:creationId xmlns:p14="http://schemas.microsoft.com/office/powerpoint/2010/main" val="1702944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scene3d>
            <a:camera prst="orthographicFront"/>
            <a:lightRig rig="threePt" dir="t"/>
          </a:scene3d>
          <a:sp3d>
            <a:bevelT w="139700" h="139700" prst="divot"/>
          </a:sp3d>
        </p:spPr>
        <p:txBody>
          <a:bodyPr>
            <a:noAutofit/>
          </a:bodyPr>
          <a:lstStyle/>
          <a:p>
            <a:r>
              <a:rPr lang="en-US" sz="3200" dirty="0" smtClean="0"/>
              <a:t/>
            </a:r>
            <a:br>
              <a:rPr lang="en-US" sz="3200" dirty="0" smtClean="0"/>
            </a:br>
            <a:r>
              <a:rPr lang="en-US" sz="3200" dirty="0" smtClean="0"/>
              <a:t>Data Privacy Accessibility and Transparency Act</a:t>
            </a:r>
            <a:endParaRPr lang="en-US" sz="3200" dirty="0"/>
          </a:p>
        </p:txBody>
      </p:sp>
      <p:sp>
        <p:nvSpPr>
          <p:cNvPr id="3" name="Content Placeholder 2"/>
          <p:cNvSpPr>
            <a:spLocks noGrp="1"/>
          </p:cNvSpPr>
          <p:nvPr>
            <p:ph idx="1"/>
          </p:nvPr>
        </p:nvSpPr>
        <p:spPr/>
        <p:txBody>
          <a:bodyPr/>
          <a:lstStyle/>
          <a:p>
            <a:r>
              <a:rPr lang="en-US" dirty="0" smtClean="0">
                <a:hlinkClick r:id="rId2"/>
              </a:rPr>
              <a:t>New policies </a:t>
            </a:r>
            <a:r>
              <a:rPr lang="en-US" dirty="0" smtClean="0"/>
              <a:t>– available on web</a:t>
            </a:r>
          </a:p>
          <a:p>
            <a:r>
              <a:rPr lang="en-US" dirty="0" smtClean="0">
                <a:hlinkClick r:id="rId3"/>
              </a:rPr>
              <a:t>Data Element Glossary </a:t>
            </a:r>
            <a:r>
              <a:rPr lang="en-US" dirty="0" smtClean="0"/>
              <a:t>– available on web</a:t>
            </a:r>
          </a:p>
          <a:p>
            <a:r>
              <a:rPr lang="en-US" dirty="0" smtClean="0"/>
              <a:t>Complaint policy must be implemented within district within 6 month.</a:t>
            </a:r>
          </a:p>
          <a:p>
            <a:r>
              <a:rPr lang="en-US" dirty="0" smtClean="0"/>
              <a:t>New student-level data elements posted for public comment until September 26, 2016.</a:t>
            </a:r>
            <a:endParaRPr lang="en-US" dirty="0"/>
          </a:p>
        </p:txBody>
      </p:sp>
    </p:spTree>
    <p:extLst>
      <p:ext uri="{BB962C8B-B14F-4D97-AF65-F5344CB8AC3E}">
        <p14:creationId xmlns:p14="http://schemas.microsoft.com/office/powerpoint/2010/main" val="23172073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Levette.Williams\AppData\Local\Microsoft\Windows\Temporary Internet Files\Content.IE5\G1IW1SW1\thank-you-smiley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762000"/>
            <a:ext cx="4800600" cy="4430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5486400"/>
            <a:ext cx="7086600" cy="369332"/>
          </a:xfrm>
          <a:prstGeom prst="rect">
            <a:avLst/>
          </a:prstGeom>
          <a:noFill/>
        </p:spPr>
        <p:txBody>
          <a:bodyPr wrap="square" rtlCol="0">
            <a:spAutoFit/>
          </a:bodyPr>
          <a:lstStyle/>
          <a:p>
            <a:pPr algn="ctr"/>
            <a:r>
              <a:rPr lang="en-US" dirty="0" smtClean="0">
                <a:latin typeface="Informal Roman" pitchFamily="66" charset="0"/>
              </a:rPr>
              <a:t>Contact Information:  Levette Williams </a:t>
            </a:r>
            <a:r>
              <a:rPr lang="en-US" dirty="0" smtClean="0"/>
              <a:t>– lewillia@doe.k12.ga.us</a:t>
            </a:r>
            <a:endParaRPr lang="en-US" dirty="0"/>
          </a:p>
        </p:txBody>
      </p:sp>
    </p:spTree>
    <p:extLst>
      <p:ext uri="{BB962C8B-B14F-4D97-AF65-F5344CB8AC3E}">
        <p14:creationId xmlns:p14="http://schemas.microsoft.com/office/powerpoint/2010/main" val="204533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Autofit/>
          </a:bodyPr>
          <a:lstStyle/>
          <a:p>
            <a:r>
              <a:rPr lang="en-US" sz="3200" dirty="0" smtClean="0"/>
              <a:t>Protection of Pupil Rights Amendment (PPRA)</a:t>
            </a:r>
            <a:endParaRPr lang="en-US" sz="3200" dirty="0"/>
          </a:p>
        </p:txBody>
      </p:sp>
      <p:sp>
        <p:nvSpPr>
          <p:cNvPr id="5" name="Content Placeholder 4"/>
          <p:cNvSpPr>
            <a:spLocks noGrp="1"/>
          </p:cNvSpPr>
          <p:nvPr>
            <p:ph idx="1"/>
          </p:nvPr>
        </p:nvSpPr>
        <p:spPr/>
        <p:txBody>
          <a:bodyPr>
            <a:normAutofit fontScale="92500" lnSpcReduction="10000"/>
          </a:bodyPr>
          <a:lstStyle/>
          <a:p>
            <a:pPr marL="0" indent="0">
              <a:buNone/>
            </a:pPr>
            <a:r>
              <a:rPr lang="en-US" b="1" dirty="0" smtClean="0">
                <a:hlinkClick r:id="rId2"/>
              </a:rPr>
              <a:t>98.3   Access to instructional material used in a research or experimentation program.</a:t>
            </a:r>
            <a:endParaRPr lang="en-US" b="1" dirty="0" smtClean="0"/>
          </a:p>
          <a:p>
            <a:pPr marL="0" indent="0">
              <a:buNone/>
            </a:pPr>
            <a:endParaRPr lang="en-US" dirty="0" smtClean="0"/>
          </a:p>
          <a:p>
            <a:r>
              <a:rPr lang="en-US" i="1" dirty="0" smtClean="0"/>
              <a:t>All </a:t>
            </a:r>
            <a:r>
              <a:rPr lang="en-US" i="1" dirty="0"/>
              <a:t>instructional material—including teachers' manuals, films, tapes, or other supplementary instructional material—which will be used in connection with any research or experimentation program or project shall be available for inspection by the parents or guardians of the children engaged in such program or project</a:t>
            </a:r>
            <a:r>
              <a:rPr lang="en-US" dirty="0"/>
              <a:t>.</a:t>
            </a:r>
          </a:p>
        </p:txBody>
      </p:sp>
    </p:spTree>
    <p:extLst>
      <p:ext uri="{BB962C8B-B14F-4D97-AF65-F5344CB8AC3E}">
        <p14:creationId xmlns:p14="http://schemas.microsoft.com/office/powerpoint/2010/main" val="818222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linkClick r:id="rId2"/>
              </a:rPr>
              <a:t>Children’s Online Privacy Protection Act</a:t>
            </a:r>
            <a:endParaRPr lang="en-US" sz="3600" dirty="0"/>
          </a:p>
        </p:txBody>
      </p:sp>
      <p:sp>
        <p:nvSpPr>
          <p:cNvPr id="3" name="Content Placeholder 2"/>
          <p:cNvSpPr>
            <a:spLocks noGrp="1"/>
          </p:cNvSpPr>
          <p:nvPr>
            <p:ph idx="1"/>
          </p:nvPr>
        </p:nvSpPr>
        <p:spPr/>
        <p:txBody>
          <a:bodyPr/>
          <a:lstStyle/>
          <a:p>
            <a:r>
              <a:rPr lang="en-US" dirty="0" smtClean="0"/>
              <a:t>Prohibits </a:t>
            </a:r>
            <a:r>
              <a:rPr lang="en-US" dirty="0"/>
              <a:t>unfair or deceptive acts or practices in connection with the collection, use, and/or disclosure of personal information from and about children on the Internet.</a:t>
            </a:r>
          </a:p>
        </p:txBody>
      </p:sp>
      <p:pic>
        <p:nvPicPr>
          <p:cNvPr id="12290" name="Picture 2" descr="C:\Users\Levette.Williams\AppData\Local\Microsoft\Windows\Temporary Internet Files\Content.IE5\FZQREXDI\internetsafety[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86200"/>
            <a:ext cx="1943100" cy="206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800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linkClick r:id="rId2"/>
              </a:rPr>
              <a:t>Children’s Online Privacy Protection Act</a:t>
            </a:r>
            <a:endParaRPr lang="en-US" sz="3600" dirty="0"/>
          </a:p>
        </p:txBody>
      </p:sp>
      <p:sp>
        <p:nvSpPr>
          <p:cNvPr id="3" name="Content Placeholder 2"/>
          <p:cNvSpPr>
            <a:spLocks noGrp="1"/>
          </p:cNvSpPr>
          <p:nvPr>
            <p:ph idx="1"/>
          </p:nvPr>
        </p:nvSpPr>
        <p:spPr/>
        <p:txBody>
          <a:bodyPr>
            <a:normAutofit fontScale="40000" lnSpcReduction="20000"/>
          </a:bodyPr>
          <a:lstStyle/>
          <a:p>
            <a:pPr marL="0" indent="0">
              <a:buNone/>
            </a:pPr>
            <a:r>
              <a:rPr lang="en-US" sz="4500" b="1" dirty="0">
                <a:hlinkClick r:id="rId2"/>
              </a:rPr>
              <a:t>§312.3   Regulation of unfair or deceptive acts or practices in connection with the collection, use, and/or disclosure of personal information from and about children on the Internet</a:t>
            </a:r>
            <a:r>
              <a:rPr lang="en-US" sz="4500" b="1" dirty="0" smtClean="0">
                <a:hlinkClick r:id="rId2"/>
              </a:rPr>
              <a:t>.</a:t>
            </a:r>
            <a:endParaRPr lang="en-US" sz="4500" b="1" dirty="0" smtClean="0"/>
          </a:p>
          <a:p>
            <a:endParaRPr lang="en-US" b="1" dirty="0"/>
          </a:p>
          <a:p>
            <a:r>
              <a:rPr lang="en-US" i="1" dirty="0"/>
              <a:t>General requirements.</a:t>
            </a:r>
            <a:r>
              <a:rPr lang="en-US" dirty="0"/>
              <a:t> It shall be unlawful for any operator of a Web site or online service directed to children, or any operator that has actual knowledge that it is collecting or maintaining personal information from a child, to collect personal information from a child in a manner that violates the regulations prescribed under this part. Generally, under this part, an operator must</a:t>
            </a:r>
            <a:r>
              <a:rPr lang="en-US" dirty="0" smtClean="0"/>
              <a:t>:</a:t>
            </a:r>
          </a:p>
          <a:p>
            <a:endParaRPr lang="en-US" dirty="0"/>
          </a:p>
          <a:p>
            <a:r>
              <a:rPr lang="en-US" dirty="0"/>
              <a:t>(a) Provide notice on the Web site or online service of what information it collects from children, how it uses such information, and its disclosure practices for such information (§312.4(b</a:t>
            </a:r>
            <a:r>
              <a:rPr lang="en-US" dirty="0" smtClean="0"/>
              <a:t>));</a:t>
            </a:r>
          </a:p>
          <a:p>
            <a:endParaRPr lang="en-US" dirty="0"/>
          </a:p>
          <a:p>
            <a:r>
              <a:rPr lang="en-US" dirty="0"/>
              <a:t>(b) Obtain verifiable parental consent prior to any collection, use, and/or disclosure of personal information from children (§312.5</a:t>
            </a:r>
            <a:r>
              <a:rPr lang="en-US" dirty="0" smtClean="0"/>
              <a:t>);</a:t>
            </a:r>
          </a:p>
          <a:p>
            <a:endParaRPr lang="en-US" dirty="0"/>
          </a:p>
          <a:p>
            <a:r>
              <a:rPr lang="en-US" dirty="0"/>
              <a:t>(c) Provide a reasonable means for a parent to review the personal information collected from a child and to refuse to permit its further use or maintenance (§312.6</a:t>
            </a:r>
            <a:r>
              <a:rPr lang="en-US" dirty="0" smtClean="0"/>
              <a:t>);</a:t>
            </a:r>
          </a:p>
          <a:p>
            <a:endParaRPr lang="en-US" dirty="0"/>
          </a:p>
          <a:p>
            <a:r>
              <a:rPr lang="en-US" dirty="0"/>
              <a:t>(d) Not condition a child's participation in a game, the offering of a prize, or another activity on the child disclosing more personal information than is reasonably necessary to participate in such activity (§312.7); and</a:t>
            </a:r>
          </a:p>
          <a:p>
            <a:r>
              <a:rPr lang="en-US" dirty="0"/>
              <a:t>(e) Establish and maintain reasonable procedures to protect the confidentiality, security, and integrity of personal information collected from children (§</a:t>
            </a:r>
            <a:r>
              <a:rPr lang="en-US" dirty="0" smtClean="0"/>
              <a:t>312.8</a:t>
            </a:r>
            <a:endParaRPr lang="en-US" dirty="0"/>
          </a:p>
        </p:txBody>
      </p:sp>
      <p:pic>
        <p:nvPicPr>
          <p:cNvPr id="6146" name="Picture 2" descr="C:\Users\Levette.Williams\AppData\Local\Microsoft\Windows\Temporary Internet Files\Content.IE5\02QEJD0E\no-internet-privac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67822"/>
            <a:ext cx="1676399" cy="119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78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scene3d>
            <a:camera prst="orthographicFront"/>
            <a:lightRig rig="threePt" dir="t"/>
          </a:scene3d>
          <a:sp3d>
            <a:bevelT w="139700" h="139700" prst="divot"/>
          </a:sp3d>
        </p:spPr>
        <p:txBody>
          <a:bodyPr>
            <a:normAutofit/>
          </a:bodyPr>
          <a:lstStyle/>
          <a:p>
            <a:r>
              <a:rPr lang="en-US" sz="3600" dirty="0" smtClean="0"/>
              <a:t>Personally Identifiable Information (PII)</a:t>
            </a:r>
            <a:endParaRPr lang="en-US" sz="3600" dirty="0"/>
          </a:p>
        </p:txBody>
      </p:sp>
      <p:sp>
        <p:nvSpPr>
          <p:cNvPr id="3" name="Content Placeholder 2"/>
          <p:cNvSpPr>
            <a:spLocks noGrp="1"/>
          </p:cNvSpPr>
          <p:nvPr>
            <p:ph idx="1"/>
          </p:nvPr>
        </p:nvSpPr>
        <p:spPr/>
        <p:txBody>
          <a:bodyPr>
            <a:normAutofit/>
          </a:bodyPr>
          <a:lstStyle/>
          <a:p>
            <a:r>
              <a:rPr lang="en-US" sz="2800" dirty="0"/>
              <a:t>PII includes direct student identifiers (</a:t>
            </a:r>
            <a:r>
              <a:rPr lang="en-US" sz="2400" i="1" dirty="0"/>
              <a:t>e.g., name, student identification number, Social Security number</a:t>
            </a:r>
            <a:r>
              <a:rPr lang="en-US" sz="2800" dirty="0"/>
              <a:t>), indirect identifiers (</a:t>
            </a:r>
            <a:r>
              <a:rPr lang="en-US" sz="2400" i="1" dirty="0"/>
              <a:t>e.g., date of birth, address</a:t>
            </a:r>
            <a:r>
              <a:rPr lang="en-US" sz="2800" dirty="0"/>
              <a:t>), and any other information that alone, or in combination with other information, is linked or linkable to a specific individual and would allow a reasonable person in the school community to identify the student (34CFR §99.3). </a:t>
            </a:r>
          </a:p>
        </p:txBody>
      </p:sp>
      <p:pic>
        <p:nvPicPr>
          <p:cNvPr id="10243" name="Picture 3" descr="C:\Users\Levette.Williams\AppData\Local\Microsoft\Windows\Temporary Internet Files\Content.IE5\S61MG8TE\bigstockphoto_Finding_Information_33856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876800"/>
            <a:ext cx="2209800" cy="147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50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scene3d>
            <a:camera prst="orthographicFront"/>
            <a:lightRig rig="threePt" dir="t"/>
          </a:scene3d>
          <a:sp3d>
            <a:bevelT w="139700" h="139700" prst="divot"/>
          </a:sp3d>
        </p:spPr>
        <p:txBody>
          <a:bodyPr>
            <a:normAutofit/>
          </a:bodyPr>
          <a:lstStyle/>
          <a:p>
            <a:r>
              <a:rPr lang="en-US" sz="3600" dirty="0"/>
              <a:t>Personally Identifiable Information (PII)</a:t>
            </a:r>
          </a:p>
        </p:txBody>
      </p:sp>
      <p:sp>
        <p:nvSpPr>
          <p:cNvPr id="3" name="Content Placeholder 2"/>
          <p:cNvSpPr>
            <a:spLocks noGrp="1"/>
          </p:cNvSpPr>
          <p:nvPr>
            <p:ph idx="1"/>
          </p:nvPr>
        </p:nvSpPr>
        <p:spPr/>
        <p:txBody>
          <a:bodyPr/>
          <a:lstStyle/>
          <a:p>
            <a:r>
              <a:rPr lang="en-US" sz="2800" dirty="0"/>
              <a:t>T</a:t>
            </a:r>
            <a:r>
              <a:rPr lang="en-US" sz="2800" dirty="0" smtClean="0"/>
              <a:t>here </a:t>
            </a:r>
            <a:r>
              <a:rPr lang="en-US" sz="2800" dirty="0"/>
              <a:t>is no definitive list of data elements considered to be PII under </a:t>
            </a:r>
            <a:r>
              <a:rPr lang="en-US" sz="2800" dirty="0" smtClean="0"/>
              <a:t>FERPA.</a:t>
            </a:r>
          </a:p>
          <a:p>
            <a:r>
              <a:rPr lang="en-US" sz="2800" dirty="0"/>
              <a:t>Aggregate or tabular data may be considered PII under FERPA if it includes information about individuals or small groups with unique or uncommon characteristics or extreme values </a:t>
            </a:r>
            <a:endParaRPr lang="en-US" sz="2800" dirty="0" smtClean="0"/>
          </a:p>
          <a:p>
            <a:r>
              <a:rPr lang="en-US" sz="2800" dirty="0"/>
              <a:t>Any student information may potentially be PII if it can be used by a reasonable person in the school community to identify the student. </a:t>
            </a:r>
          </a:p>
        </p:txBody>
      </p:sp>
      <p:pic>
        <p:nvPicPr>
          <p:cNvPr id="9219" name="Picture 3" descr="C:\Users\Levette.Williams\AppData\Local\Microsoft\Windows\Temporary Internet Files\Content.IE5\S61MG8TE\online_inform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667" y="5257801"/>
            <a:ext cx="2123983" cy="159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7287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0FDD159FF78345B5543BF7F49C7C4E" ma:contentTypeVersion="1" ma:contentTypeDescription="Create a new document." ma:contentTypeScope="" ma:versionID="9a5c6df90fdba12f83d9c00a8db33019">
  <xsd:schema xmlns:xsd="http://www.w3.org/2001/XMLSchema" xmlns:xs="http://www.w3.org/2001/XMLSchema" xmlns:p="http://schemas.microsoft.com/office/2006/metadata/properties" xmlns:ns1="http://schemas.microsoft.com/sharepoint/v3" targetNamespace="http://schemas.microsoft.com/office/2006/metadata/properties" ma:root="true" ma:fieldsID="3e4372eb5125527d223f6295481976c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7F4A85-6AE3-4634-8B29-89941EC4635B}"/>
</file>

<file path=customXml/itemProps2.xml><?xml version="1.0" encoding="utf-8"?>
<ds:datastoreItem xmlns:ds="http://schemas.openxmlformats.org/officeDocument/2006/customXml" ds:itemID="{153E3C91-07B1-47A5-9B65-CA123D3F1153}"/>
</file>

<file path=customXml/itemProps3.xml><?xml version="1.0" encoding="utf-8"?>
<ds:datastoreItem xmlns:ds="http://schemas.openxmlformats.org/officeDocument/2006/customXml" ds:itemID="{28F5CE92-AADB-46AF-BC16-EECF75B39B1F}"/>
</file>

<file path=docProps/app.xml><?xml version="1.0" encoding="utf-8"?>
<Properties xmlns="http://schemas.openxmlformats.org/officeDocument/2006/extended-properties" xmlns:vt="http://schemas.openxmlformats.org/officeDocument/2006/docPropsVTypes">
  <Template>Clarity</Template>
  <TotalTime>7998</TotalTime>
  <Words>2401</Words>
  <Application>Microsoft Office PowerPoint</Application>
  <PresentationFormat>On-screen Show (4:3)</PresentationFormat>
  <Paragraphs>219</Paragraphs>
  <Slides>45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Cambria</vt:lpstr>
      <vt:lpstr>Cambria Math</vt:lpstr>
      <vt:lpstr>Cataneo BT</vt:lpstr>
      <vt:lpstr>Copperplate Gothic Bold</vt:lpstr>
      <vt:lpstr>Informal Roman</vt:lpstr>
      <vt:lpstr>Tahoma</vt:lpstr>
      <vt:lpstr>Times New Roman</vt:lpstr>
      <vt:lpstr>Office Theme</vt:lpstr>
      <vt:lpstr>Student Data Privacy: The Basics</vt:lpstr>
      <vt:lpstr>PowerPoint Presentation</vt:lpstr>
      <vt:lpstr>Privacy Laws</vt:lpstr>
      <vt:lpstr>Protection of Pupil Rights Amendment (PPRA)</vt:lpstr>
      <vt:lpstr>Protection of Pupil Rights Amendment (PPRA)</vt:lpstr>
      <vt:lpstr>Children’s Online Privacy Protection Act</vt:lpstr>
      <vt:lpstr>Children’s Online Privacy Protection Act</vt:lpstr>
      <vt:lpstr>Personally Identifiable Information (PII)</vt:lpstr>
      <vt:lpstr>Personally Identifiable Information (PII)</vt:lpstr>
      <vt:lpstr>FERPA – Family Education Rights and Privacy</vt:lpstr>
      <vt:lpstr> FERPA – Family Education Rights and Privacy </vt:lpstr>
      <vt:lpstr>FERPA - Parental Rights</vt:lpstr>
      <vt:lpstr>FERPA Data Disclosure without Parental Approval</vt:lpstr>
      <vt:lpstr>FERPA Data Disclosure without Parental Approval</vt:lpstr>
      <vt:lpstr>FERPA Parental / Eligible Student Rights</vt:lpstr>
      <vt:lpstr>FERPA Parental / Eligible Student Rights</vt:lpstr>
      <vt:lpstr>Four Exceptions</vt:lpstr>
      <vt:lpstr>School Official Exception</vt:lpstr>
      <vt:lpstr>Studies Exception</vt:lpstr>
      <vt:lpstr>Audit or Evaluation Exception</vt:lpstr>
      <vt:lpstr>Directory Information Exception</vt:lpstr>
      <vt:lpstr>Directory Information Exception</vt:lpstr>
      <vt:lpstr>Directory Information Exception</vt:lpstr>
      <vt:lpstr>Directory Information Exception</vt:lpstr>
      <vt:lpstr>Recordation</vt:lpstr>
      <vt:lpstr>Recordation</vt:lpstr>
      <vt:lpstr>Recordation</vt:lpstr>
      <vt:lpstr>Recordation</vt:lpstr>
      <vt:lpstr>Recordation</vt:lpstr>
      <vt:lpstr>PowerPoint Presentation</vt:lpstr>
      <vt:lpstr>PowerPoint Presentation</vt:lpstr>
      <vt:lpstr> Individual’s with Disabilities in Education Act </vt:lpstr>
      <vt:lpstr>PowerPoint Presentation</vt:lpstr>
      <vt:lpstr>Forum Guide to Education Data Privacy  Table of Contents</vt:lpstr>
      <vt:lpstr>Student Data Privacy, Accessibility, and Transparency Act -</vt:lpstr>
      <vt:lpstr>Support LEAs in their Responsibility to:</vt:lpstr>
      <vt:lpstr> PARENT/ELIGIBLE STUDENT DATA PRIVACY COMPLAINT POLICY </vt:lpstr>
      <vt:lpstr>PARENT/ELIGIBLE STUDENT DATA PRIVACY COMPLAINT POLICY</vt:lpstr>
      <vt:lpstr>PowerPoint Presentation</vt:lpstr>
      <vt:lpstr>Annual Notification Policy</vt:lpstr>
      <vt:lpstr>Annual Notification Policy</vt:lpstr>
      <vt:lpstr>PowerPoint Presentation</vt:lpstr>
      <vt:lpstr>PowerPoint Presentation</vt:lpstr>
      <vt:lpstr> Data Privacy Accessibility and Transparency Act</vt:lpstr>
      <vt:lpstr>PowerPoint Presentation</vt:lpstr>
    </vt:vector>
  </TitlesOfParts>
  <Company>GADOE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Georgia’s  Data Privacy Law What, When, and How</dc:title>
  <dc:creator>Levette Williams</dc:creator>
  <cp:lastModifiedBy>Carl Garber</cp:lastModifiedBy>
  <cp:revision>86</cp:revision>
  <cp:lastPrinted>2016-08-22T21:21:29Z</cp:lastPrinted>
  <dcterms:created xsi:type="dcterms:W3CDTF">2016-07-01T13:00:41Z</dcterms:created>
  <dcterms:modified xsi:type="dcterms:W3CDTF">2016-08-30T18:02:56Z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0x010100E70FDD159FF78345B5543BF7F49C7C4E</vt:lpwstr>
  </property>
</Properties>
</file>